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86" r:id="rId5"/>
    <p:sldId id="259" r:id="rId6"/>
    <p:sldId id="260" r:id="rId7"/>
    <p:sldId id="261" r:id="rId8"/>
    <p:sldId id="262" r:id="rId9"/>
    <p:sldId id="263" r:id="rId10"/>
    <p:sldId id="264" r:id="rId11"/>
    <p:sldId id="266" r:id="rId12"/>
    <p:sldId id="265"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7" r:id="rId30"/>
    <p:sldId id="283" r:id="rId31"/>
    <p:sldId id="284" r:id="rId32"/>
    <p:sldId id="285"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4252BAB5-9A5B-4617-96D9-5AC7D0A3C387}" type="datetimeFigureOut">
              <a:rPr lang="en-US" smtClean="0"/>
              <a:t>6/13/2010</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CD9E9CEA-33A3-421A-B8D6-115B2E079EBA}"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252BAB5-9A5B-4617-96D9-5AC7D0A3C387}" type="datetimeFigureOut">
              <a:rPr lang="en-US" smtClean="0"/>
              <a:t>6/13/2010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D9E9CEA-33A3-421A-B8D6-115B2E079EB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252BAB5-9A5B-4617-96D9-5AC7D0A3C387}" type="datetimeFigureOut">
              <a:rPr lang="en-US" smtClean="0"/>
              <a:t>6/13/2010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D9E9CEA-33A3-421A-B8D6-115B2E079EB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252BAB5-9A5B-4617-96D9-5AC7D0A3C387}" type="datetimeFigureOut">
              <a:rPr lang="en-US" smtClean="0"/>
              <a:t>6/13/2010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D9E9CEA-33A3-421A-B8D6-115B2E079EB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252BAB5-9A5B-4617-96D9-5AC7D0A3C387}" type="datetimeFigureOut">
              <a:rPr lang="en-US" smtClean="0"/>
              <a:t>6/13/2010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D9E9CEA-33A3-421A-B8D6-115B2E079EBA}"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252BAB5-9A5B-4617-96D9-5AC7D0A3C387}" type="datetimeFigureOut">
              <a:rPr lang="en-US" smtClean="0"/>
              <a:t>6/13/2010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D9E9CEA-33A3-421A-B8D6-115B2E079EB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252BAB5-9A5B-4617-96D9-5AC7D0A3C387}" type="datetimeFigureOut">
              <a:rPr lang="en-US" smtClean="0"/>
              <a:t>6/13/2010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D9E9CEA-33A3-421A-B8D6-115B2E079EB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252BAB5-9A5B-4617-96D9-5AC7D0A3C387}" type="datetimeFigureOut">
              <a:rPr lang="en-US" smtClean="0"/>
              <a:t>6/13/2010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D9E9CEA-33A3-421A-B8D6-115B2E079EB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4252BAB5-9A5B-4617-96D9-5AC7D0A3C387}" type="datetimeFigureOut">
              <a:rPr lang="en-US" smtClean="0"/>
              <a:t>6/13/2010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D9E9CEA-33A3-421A-B8D6-115B2E079EBA}"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252BAB5-9A5B-4617-96D9-5AC7D0A3C387}" type="datetimeFigureOut">
              <a:rPr lang="en-US" smtClean="0"/>
              <a:t>6/13/2010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D9E9CEA-33A3-421A-B8D6-115B2E079EB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4252BAB5-9A5B-4617-96D9-5AC7D0A3C387}" type="datetimeFigureOut">
              <a:rPr lang="en-US" smtClean="0"/>
              <a:t>6/13/2010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D9E9CEA-33A3-421A-B8D6-115B2E079EBA}"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252BAB5-9A5B-4617-96D9-5AC7D0A3C387}" type="datetimeFigureOut">
              <a:rPr lang="en-US" smtClean="0"/>
              <a:t>6/13/2010</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D9E9CEA-33A3-421A-B8D6-115B2E079EBA}"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assembly.coe.int/default.asp" TargetMode="External"/><Relationship Id="rId2" Type="http://schemas.openxmlformats.org/officeDocument/2006/relationships/hyperlink" Target="http://www.coe.int/t/cm/home_EN.asp?"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coe.int/t/congress/presentation/default_EN.asp?"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oe.int/t/commissioner/default_EN.asp?" TargetMode="External"/><Relationship Id="rId2" Type="http://schemas.openxmlformats.org/officeDocument/2006/relationships/hyperlink" Target="http://www.echr.coe.int/echr/"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coe.int/T/E/NGO/Public/"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coe.int/t/secretarygeneral/SGA/Default_en.asp" TargetMode="External"/><Relationship Id="rId2" Type="http://schemas.openxmlformats.org/officeDocument/2006/relationships/hyperlink" Target="http://www.coe.int/t/secretarygeneral/SG/Default_en.asp"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en.wikipedia.org/wiki/Euler_diagra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trainers.salto-youth.net/NebojsaDjeric/"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1029" name="Picture 5"/>
          <p:cNvPicPr>
            <a:picLocks noChangeAspect="1" noChangeArrowheads="1"/>
          </p:cNvPicPr>
          <p:nvPr/>
        </p:nvPicPr>
        <p:blipFill>
          <a:blip r:embed="rId2"/>
          <a:srcRect/>
          <a:stretch>
            <a:fillRect/>
          </a:stretch>
        </p:blipFill>
        <p:spPr bwMode="auto">
          <a:xfrm>
            <a:off x="1066800" y="533400"/>
            <a:ext cx="7993505" cy="58512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dirty="0" smtClean="0"/>
              <a:t>How </a:t>
            </a:r>
            <a:r>
              <a:rPr lang="en-US" dirty="0"/>
              <a:t>many stars are on European flag and why?</a:t>
            </a:r>
            <a:endParaRPr lang="en-US" b="1" dirty="0"/>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European flag</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2819400" y="2057400"/>
            <a:ext cx="4876800" cy="3429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The European </a:t>
            </a:r>
            <a:r>
              <a:rPr lang="en-US" b="1" dirty="0" smtClean="0"/>
              <a:t>flag</a:t>
            </a:r>
            <a:r>
              <a:rPr lang="en-US" b="1" dirty="0"/>
              <a:t/>
            </a:r>
            <a:br>
              <a:rPr lang="en-US" b="1" dirty="0"/>
            </a:br>
            <a:endParaRPr lang="en-US" dirty="0"/>
          </a:p>
        </p:txBody>
      </p:sp>
      <p:sp>
        <p:nvSpPr>
          <p:cNvPr id="3" name="Content Placeholder 2"/>
          <p:cNvSpPr>
            <a:spLocks noGrp="1"/>
          </p:cNvSpPr>
          <p:nvPr>
            <p:ph idx="1"/>
          </p:nvPr>
        </p:nvSpPr>
        <p:spPr/>
        <p:txBody>
          <a:bodyPr>
            <a:normAutofit fontScale="70000" lnSpcReduction="20000"/>
          </a:bodyPr>
          <a:lstStyle/>
          <a:p>
            <a:r>
              <a:rPr lang="en-US" dirty="0"/>
              <a:t>Against the background of blue sky, the stars form a circle, symbolizing union. The number of stars is fixed, twelve being the symbol of perfection and completeness and bringing to mind the apostles, the sons of Jacob, the </a:t>
            </a:r>
            <a:r>
              <a:rPr lang="en-US" dirty="0" err="1"/>
              <a:t>labours</a:t>
            </a:r>
            <a:r>
              <a:rPr lang="en-US" dirty="0"/>
              <a:t> of Hercules, the months in the year, etc. </a:t>
            </a:r>
          </a:p>
          <a:p>
            <a:endParaRPr lang="en-US" dirty="0" smtClean="0"/>
          </a:p>
          <a:p>
            <a:r>
              <a:rPr lang="en-US" dirty="0" smtClean="0"/>
              <a:t>From </a:t>
            </a:r>
            <a:r>
              <a:rPr lang="en-US" dirty="0"/>
              <a:t>its foundation in 1949 the Council of Europe was aware of the need to give Europe a symbol with which its inhabitants could identify. On 25 October 1955 the Parliamentary Assembly unanimously approved the emblem of a circle of gold stars on a blue background. On 9 December 1955 the </a:t>
            </a:r>
            <a:r>
              <a:rPr lang="en-US" dirty="0" err="1"/>
              <a:t>organisation's</a:t>
            </a:r>
            <a:r>
              <a:rPr lang="en-US" dirty="0"/>
              <a:t> Committee of Ministers adopted the star-studded flag, which was launched officially on 13 December of the same year in Paris.</a:t>
            </a:r>
          </a:p>
          <a:p>
            <a:endParaRPr lang="en-US" dirty="0"/>
          </a:p>
        </p:txBody>
      </p:sp>
      <p:pic>
        <p:nvPicPr>
          <p:cNvPr id="3074" name="Picture 2"/>
          <p:cNvPicPr>
            <a:picLocks noChangeAspect="1" noChangeArrowheads="1"/>
          </p:cNvPicPr>
          <p:nvPr/>
        </p:nvPicPr>
        <p:blipFill>
          <a:blip r:embed="rId2"/>
          <a:srcRect/>
          <a:stretch>
            <a:fillRect/>
          </a:stretch>
        </p:blipFill>
        <p:spPr bwMode="auto">
          <a:xfrm>
            <a:off x="6096000" y="90055"/>
            <a:ext cx="2476500" cy="139584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1000" b="1" dirty="0" smtClean="0"/>
              <a:t/>
            </a:r>
            <a:br>
              <a:rPr lang="en-US" sz="1000" b="1" dirty="0" smtClean="0"/>
            </a:br>
            <a:r>
              <a:rPr lang="en-US" sz="1000" b="1" dirty="0" smtClean="0"/>
              <a:t/>
            </a:r>
            <a:br>
              <a:rPr lang="en-US" sz="1000" b="1" dirty="0" smtClean="0"/>
            </a:br>
            <a:r>
              <a:rPr lang="en-US" sz="1000" b="1" dirty="0" smtClean="0"/>
              <a:t/>
            </a:r>
            <a:br>
              <a:rPr lang="en-US" sz="1000" b="1" dirty="0" smtClean="0"/>
            </a:br>
            <a:r>
              <a:rPr lang="en-US" sz="1000" b="1" dirty="0" smtClean="0"/>
              <a:t/>
            </a:r>
            <a:br>
              <a:rPr lang="en-US" sz="1000" b="1" dirty="0" smtClean="0"/>
            </a:br>
            <a:r>
              <a:rPr lang="en-US" sz="3100" b="1" dirty="0" smtClean="0"/>
              <a:t>A </a:t>
            </a:r>
            <a:r>
              <a:rPr lang="en-US" sz="3100" b="1" dirty="0"/>
              <a:t>symbol for </a:t>
            </a:r>
            <a:r>
              <a:rPr lang="en-US" sz="3100" b="1" dirty="0" smtClean="0"/>
              <a:t/>
            </a:r>
            <a:br>
              <a:rPr lang="en-US" sz="3100" b="1" dirty="0" smtClean="0"/>
            </a:br>
            <a:r>
              <a:rPr lang="en-US" sz="3100" b="1" dirty="0" smtClean="0"/>
              <a:t>the </a:t>
            </a:r>
            <a:r>
              <a:rPr lang="en-US" sz="3100" b="1" dirty="0"/>
              <a:t>whole of Europe</a:t>
            </a:r>
            <a:r>
              <a:rPr lang="en-US" b="1" dirty="0"/>
              <a:t> </a:t>
            </a:r>
            <a:endParaRPr lang="en-US" dirty="0"/>
          </a:p>
        </p:txBody>
      </p:sp>
      <p:sp>
        <p:nvSpPr>
          <p:cNvPr id="3" name="Content Placeholder 2"/>
          <p:cNvSpPr>
            <a:spLocks noGrp="1"/>
          </p:cNvSpPr>
          <p:nvPr>
            <p:ph idx="1"/>
          </p:nvPr>
        </p:nvSpPr>
        <p:spPr/>
        <p:txBody>
          <a:bodyPr>
            <a:normAutofit fontScale="85000" lnSpcReduction="10000"/>
          </a:bodyPr>
          <a:lstStyle/>
          <a:p>
            <a:endParaRPr lang="en-US" dirty="0" smtClean="0"/>
          </a:p>
          <a:p>
            <a:r>
              <a:rPr lang="en-US" dirty="0" smtClean="0"/>
              <a:t>In </a:t>
            </a:r>
            <a:r>
              <a:rPr lang="en-US" dirty="0"/>
              <a:t>1983 the European Parliament in turn adopted the flag devised by the Council of Europe and recommended that it become the European Communities' emblem. The European Council gave its approval in June 1985. The European Union’s institutions began to use the flag in 1986. </a:t>
            </a:r>
            <a:br>
              <a:rPr lang="en-US" dirty="0"/>
            </a:br>
            <a:r>
              <a:rPr lang="en-US" dirty="0"/>
              <a:t/>
            </a:r>
            <a:br>
              <a:rPr lang="en-US" dirty="0"/>
            </a:br>
            <a:r>
              <a:rPr lang="en-US" dirty="0"/>
              <a:t>The European flag has since become synonymous with a shared political project which unites all Europeans, transcending their diversity. </a:t>
            </a:r>
          </a:p>
          <a:p>
            <a:endParaRPr lang="en-US" dirty="0"/>
          </a:p>
        </p:txBody>
      </p:sp>
      <p:pic>
        <p:nvPicPr>
          <p:cNvPr id="4098" name="Picture 2"/>
          <p:cNvPicPr>
            <a:picLocks noChangeAspect="1" noChangeArrowheads="1"/>
          </p:cNvPicPr>
          <p:nvPr/>
        </p:nvPicPr>
        <p:blipFill>
          <a:blip r:embed="rId2"/>
          <a:srcRect/>
          <a:stretch>
            <a:fillRect/>
          </a:stretch>
        </p:blipFill>
        <p:spPr bwMode="auto">
          <a:xfrm>
            <a:off x="5867400" y="228600"/>
            <a:ext cx="2743200" cy="15461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sz="3100" dirty="0" smtClean="0"/>
              <a:t>The </a:t>
            </a:r>
            <a:r>
              <a:rPr lang="en-US" sz="3100" dirty="0"/>
              <a:t>primary aim of the Council of Europe</a:t>
            </a:r>
            <a:r>
              <a:rPr lang="en-US" dirty="0"/>
              <a:t/>
            </a:r>
            <a:br>
              <a:rPr lang="en-US" dirty="0"/>
            </a:b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The </a:t>
            </a:r>
            <a:r>
              <a:rPr lang="en-US" dirty="0"/>
              <a:t>primary aim of the Council of Europe is to create a common democratic and legal area throughout the whole of the continent, ensuring respect for its fundamental values: human rights, democracy and the rule of law.</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91400"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sz="800" b="1" dirty="0" smtClean="0"/>
              <a:t/>
            </a:r>
            <a:br>
              <a:rPr lang="en-US" sz="800" b="1" dirty="0" smtClean="0"/>
            </a:br>
            <a:r>
              <a:rPr lang="en-US" sz="800" b="1" dirty="0" smtClean="0"/>
              <a:t/>
            </a:r>
            <a:br>
              <a:rPr lang="en-US" sz="800" b="1" dirty="0" smtClean="0"/>
            </a:br>
            <a:r>
              <a:rPr lang="en-US" sz="3100" b="1" dirty="0" smtClean="0"/>
              <a:t>Human Rights...Democracy...Rule of Law</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endParaRPr lang="en-US" dirty="0" smtClean="0"/>
          </a:p>
          <a:p>
            <a:r>
              <a:rPr lang="en-US" dirty="0" smtClean="0"/>
              <a:t>These </a:t>
            </a:r>
            <a:r>
              <a:rPr lang="en-US" dirty="0"/>
              <a:t>values are the foundations of a tolerant and </a:t>
            </a:r>
            <a:r>
              <a:rPr lang="en-US" dirty="0" err="1"/>
              <a:t>civilised</a:t>
            </a:r>
            <a:r>
              <a:rPr lang="en-US" dirty="0"/>
              <a:t> society and indispensable for European stability, economic growth and social cohesion. On the basis of these fundamental values, we try to find shared solutions to major problems such as terrorism, </a:t>
            </a:r>
            <a:r>
              <a:rPr lang="en-US" dirty="0" err="1"/>
              <a:t>organised</a:t>
            </a:r>
            <a:r>
              <a:rPr lang="en-US" dirty="0"/>
              <a:t> crime and corruption, cybercrime, bioethics and cloning, violence against children and women, and trafficking in human beings. Co-operation between all member states is the only way to solve the major problems facing society today.</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15200"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a:t>
            </a:r>
            <a:r>
              <a:rPr lang="en-US" dirty="0"/>
              <a:t>to protect human rights, pluralist democracy and the rule of law;  </a:t>
            </a:r>
          </a:p>
          <a:p>
            <a:r>
              <a:rPr lang="en-US" dirty="0"/>
              <a:t>- to promote awareness and encourage the development of Europe's cultural identity and diversity;</a:t>
            </a:r>
          </a:p>
          <a:p>
            <a:r>
              <a:rPr lang="en-US" dirty="0"/>
              <a:t>- to find common solutions to the challenges facing European society;</a:t>
            </a:r>
          </a:p>
          <a:p>
            <a:r>
              <a:rPr lang="en-US" dirty="0"/>
              <a:t>- to consolidate democratic stability in Europe by backing political, legislative and constitutional reform</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0000" lnSpcReduction="20000"/>
          </a:bodyPr>
          <a:lstStyle/>
          <a:p>
            <a:r>
              <a:rPr lang="en-US" dirty="0"/>
              <a:t>The Council of Europe’s wide range of initiatives often take the form of conventions designed to bring member states’ laws into closer harmony with one another and with the Council’s standards. There are 200 at present</a:t>
            </a:r>
            <a:r>
              <a:rPr lang="en-US" dirty="0" smtClean="0"/>
              <a:t>.</a:t>
            </a:r>
          </a:p>
          <a:p>
            <a:endParaRPr lang="en-US" dirty="0"/>
          </a:p>
          <a:p>
            <a:r>
              <a:rPr lang="en-US" dirty="0"/>
              <a:t>The best known of these is </a:t>
            </a:r>
            <a:r>
              <a:rPr lang="en-US" b="1" dirty="0">
                <a:solidFill>
                  <a:srgbClr val="FF0000"/>
                </a:solidFill>
              </a:rPr>
              <a:t>the European Convention on Human Rights</a:t>
            </a:r>
            <a:r>
              <a:rPr lang="en-US" dirty="0"/>
              <a:t>, which outlines the rights and freedoms that member states are obliged to guarantee to all individuals within their jurisdiction</a:t>
            </a:r>
            <a:r>
              <a:rPr lang="en-US" dirty="0" smtClean="0"/>
              <a:t>.</a:t>
            </a:r>
          </a:p>
          <a:p>
            <a:endParaRPr lang="en-US" dirty="0"/>
          </a:p>
          <a:p>
            <a:r>
              <a:rPr lang="en-US" dirty="0"/>
              <a:t>These conventions are supplemented by the many resolutions and recommendations addressed to member states which play a vital role in finding solutions to our common problems.</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dirty="0" smtClean="0"/>
              <a:t>How </a:t>
            </a:r>
            <a:r>
              <a:rPr lang="en-US" dirty="0"/>
              <a:t>Council of Europe is working?</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55000" lnSpcReduction="20000"/>
          </a:bodyPr>
          <a:lstStyle/>
          <a:p>
            <a:r>
              <a:rPr lang="en-US" b="1" u="sng" dirty="0">
                <a:hlinkClick r:id="rId2"/>
              </a:rPr>
              <a:t>The Committee of Ministers</a:t>
            </a:r>
            <a:endParaRPr lang="en-US" dirty="0"/>
          </a:p>
          <a:p>
            <a:r>
              <a:rPr lang="en-US" dirty="0"/>
              <a:t>This is the Council’s decision-making body and is made up of the ministers of foreign affairs of each member state or their permanent diplomatic representatives in Strasbourg. The Committee of Ministers decides Council of Europe policy and approves its budget and programme of activities.</a:t>
            </a:r>
          </a:p>
          <a:p>
            <a:r>
              <a:rPr lang="en-US" dirty="0"/>
              <a:t> </a:t>
            </a:r>
          </a:p>
          <a:p>
            <a:r>
              <a:rPr lang="en-US" b="1" u="sng" dirty="0">
                <a:hlinkClick r:id="rId3"/>
              </a:rPr>
              <a:t>The Parliamentary Assembly (PACE)</a:t>
            </a:r>
            <a:endParaRPr lang="en-US" dirty="0"/>
          </a:p>
          <a:p>
            <a:r>
              <a:rPr lang="en-US" dirty="0"/>
              <a:t>This is the deliberative body and the driving force of the Council of Europe. The Assembly has initiated many international treaties, helping to create a Europe-wide system of legislation. Its members are appointed by the national parliaments of each member state.</a:t>
            </a:r>
          </a:p>
          <a:p>
            <a:r>
              <a:rPr lang="en-US" dirty="0"/>
              <a:t> </a:t>
            </a:r>
          </a:p>
          <a:p>
            <a:r>
              <a:rPr lang="en-US" b="1" u="sng" dirty="0">
                <a:hlinkClick r:id="rId4"/>
              </a:rPr>
              <a:t>The Congress of Local and Regional Authorities</a:t>
            </a:r>
            <a:endParaRPr lang="en-US" dirty="0"/>
          </a:p>
          <a:p>
            <a:r>
              <a:rPr lang="en-US" dirty="0"/>
              <a:t>The Congress is the voice of Europe’s 200 000 regions and municipalities and provides a forum where elected representatives can discuss common problems, pool their experiences and develop policies. It works to strengthen democracy and improve services at local and regional level.</a:t>
            </a:r>
          </a:p>
          <a:p>
            <a:endParaRPr lang="en-US" dirty="0"/>
          </a:p>
        </p:txBody>
      </p:sp>
      <p:pic>
        <p:nvPicPr>
          <p:cNvPr id="4" name="Picture 3"/>
          <p:cNvPicPr>
            <a:picLocks noChangeAspect="1" noChangeArrowheads="1"/>
          </p:cNvPicPr>
          <p:nvPr/>
        </p:nvPicPr>
        <p:blipFill>
          <a:blip r:embed="rId5"/>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r>
              <a:rPr lang="en-US" dirty="0" smtClean="0"/>
              <a:t>The </a:t>
            </a:r>
            <a:r>
              <a:rPr lang="en-US" dirty="0"/>
              <a:t>Council of Europe, building in Strasbourg (France) has founded on 5</a:t>
            </a:r>
            <a:r>
              <a:rPr lang="en-US" baseline="30000" dirty="0"/>
              <a:t>th</a:t>
            </a:r>
            <a:r>
              <a:rPr lang="en-US" dirty="0"/>
              <a:t> of May 1949 by 10 countries. This is the first and most widely based European political organization. It was set up to promote democracy and protect human rights and the rule of law in Europe.</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55000" lnSpcReduction="20000"/>
          </a:bodyPr>
          <a:lstStyle/>
          <a:p>
            <a:r>
              <a:rPr lang="en-US" b="1" u="sng" dirty="0">
                <a:hlinkClick r:id="rId2"/>
              </a:rPr>
              <a:t>The European Court of Human Rights</a:t>
            </a:r>
            <a:endParaRPr lang="en-US" dirty="0"/>
          </a:p>
          <a:p>
            <a:r>
              <a:rPr lang="en-US" dirty="0"/>
              <a:t>This is the permanent judicial body which guarantees for all Europeans the rights safeguarded by the European Convention on Human Rights. It is open to states and individuals regardless of nationality. The 47 member states of the Council of Europe are parties to the Convention.</a:t>
            </a:r>
          </a:p>
          <a:p>
            <a:r>
              <a:rPr lang="en-US" dirty="0"/>
              <a:t> </a:t>
            </a:r>
          </a:p>
          <a:p>
            <a:r>
              <a:rPr lang="en-US" b="1" u="sng" dirty="0">
                <a:hlinkClick r:id="rId3"/>
              </a:rPr>
              <a:t>Commissioner for Human Rights</a:t>
            </a:r>
            <a:endParaRPr lang="en-US" dirty="0"/>
          </a:p>
          <a:p>
            <a:r>
              <a:rPr lang="en-US" dirty="0"/>
              <a:t>The Commissioner is an independent body responsible for promoting education, awareness and respect for human rights in member states. The Commissioner plays an essentially preventive role.</a:t>
            </a:r>
          </a:p>
          <a:p>
            <a:r>
              <a:rPr lang="en-US" dirty="0"/>
              <a:t> </a:t>
            </a:r>
          </a:p>
          <a:p>
            <a:r>
              <a:rPr lang="en-US" b="1" u="sng" dirty="0">
                <a:hlinkClick r:id="rId4"/>
              </a:rPr>
              <a:t>The Conference of INGOs</a:t>
            </a:r>
            <a:endParaRPr lang="en-US" dirty="0"/>
          </a:p>
          <a:p>
            <a:r>
              <a:rPr lang="en-US" dirty="0"/>
              <a:t>The Conference includes some 400 international Non Governmental </a:t>
            </a:r>
            <a:r>
              <a:rPr lang="en-US" dirty="0" err="1"/>
              <a:t>Organisations</a:t>
            </a:r>
            <a:r>
              <a:rPr lang="en-US" dirty="0"/>
              <a:t> (INGOs). It provides vital links between politicians and the public and brings the voice of civil society to the Council. The Council’s work benefits extensively from the INGOs’ expertise and their outreach to European citizens.</a:t>
            </a:r>
          </a:p>
          <a:p>
            <a:endParaRPr lang="en-US" dirty="0"/>
          </a:p>
        </p:txBody>
      </p:sp>
      <p:pic>
        <p:nvPicPr>
          <p:cNvPr id="4" name="Picture 3"/>
          <p:cNvPicPr>
            <a:picLocks noChangeAspect="1" noChangeArrowheads="1"/>
          </p:cNvPicPr>
          <p:nvPr/>
        </p:nvPicPr>
        <p:blipFill>
          <a:blip r:embed="rId5"/>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62500" lnSpcReduction="20000"/>
          </a:bodyPr>
          <a:lstStyle/>
          <a:p>
            <a:r>
              <a:rPr lang="en-US" b="1" u="sng" dirty="0">
                <a:hlinkClick r:id="rId2"/>
              </a:rPr>
              <a:t>The Secretary General</a:t>
            </a:r>
            <a:endParaRPr lang="en-US" dirty="0"/>
          </a:p>
          <a:p>
            <a:r>
              <a:rPr lang="en-US" dirty="0"/>
              <a:t>The Secretary General is elected by the Parliamentary Assembly for a five-year term at the head of the </a:t>
            </a:r>
            <a:r>
              <a:rPr lang="en-US" dirty="0" err="1"/>
              <a:t>Organisation</a:t>
            </a:r>
            <a:r>
              <a:rPr lang="en-US" dirty="0"/>
              <a:t>. He is responsible for the strategic planning and direction of the Council’s work programme and budget and oversees the day-to-day management of the </a:t>
            </a:r>
            <a:r>
              <a:rPr lang="en-US" dirty="0" err="1"/>
              <a:t>Organisation</a:t>
            </a:r>
            <a:r>
              <a:rPr lang="en-US" dirty="0"/>
              <a:t>.</a:t>
            </a:r>
          </a:p>
          <a:p>
            <a:r>
              <a:rPr lang="en-US" dirty="0"/>
              <a:t> </a:t>
            </a:r>
          </a:p>
          <a:p>
            <a:r>
              <a:rPr lang="en-US" b="1" u="sng" dirty="0">
                <a:hlinkClick r:id="rId3"/>
              </a:rPr>
              <a:t>The Deputy Secretary General</a:t>
            </a:r>
            <a:endParaRPr lang="en-US" dirty="0"/>
          </a:p>
          <a:p>
            <a:r>
              <a:rPr lang="en-US" dirty="0"/>
              <a:t>The Deputy Secretary General is also elected for a five-year term by the Parliamentary Assembly, in an election separate to the one held for the Secretary General.</a:t>
            </a:r>
          </a:p>
          <a:p>
            <a:pPr>
              <a:buNone/>
            </a:pPr>
            <a:endParaRPr lang="en-US" dirty="0"/>
          </a:p>
          <a:p>
            <a:r>
              <a:rPr lang="en-US" b="1" u="sng" dirty="0">
                <a:solidFill>
                  <a:srgbClr val="92D050"/>
                </a:solidFill>
              </a:rPr>
              <a:t>The Secretariat</a:t>
            </a:r>
          </a:p>
          <a:p>
            <a:r>
              <a:rPr lang="en-US" dirty="0"/>
              <a:t>Coming from all 47 member states, over 2,000 permanent staff work mainly in Strasbourg, France, but also in other offices throughout Europe, joined by temporary employees.</a:t>
            </a:r>
          </a:p>
          <a:p>
            <a:endParaRPr lang="en-US" dirty="0"/>
          </a:p>
        </p:txBody>
      </p:sp>
      <p:pic>
        <p:nvPicPr>
          <p:cNvPr id="4" name="Picture 3"/>
          <p:cNvPicPr>
            <a:picLocks noChangeAspect="1" noChangeArrowheads="1"/>
          </p:cNvPicPr>
          <p:nvPr/>
        </p:nvPicPr>
        <p:blipFill>
          <a:blip r:embed="rId4"/>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br>
              <a:rPr lang="en-US" dirty="0"/>
            </a:br>
            <a:r>
              <a:rPr lang="en-US" dirty="0" smtClean="0"/>
              <a:t/>
            </a:r>
            <a:br>
              <a:rPr lang="en-US" dirty="0" smtClean="0"/>
            </a:br>
            <a:r>
              <a:rPr lang="en-US" dirty="0"/>
              <a:t/>
            </a:r>
            <a:br>
              <a:rPr lang="en-US" dirty="0"/>
            </a:br>
            <a:r>
              <a:rPr lang="en-US" dirty="0" smtClean="0"/>
              <a:t/>
            </a:r>
            <a:br>
              <a:rPr lang="en-US" dirty="0" smtClean="0"/>
            </a:br>
            <a:r>
              <a:rPr lang="en-US" sz="3100" b="1" dirty="0" smtClean="0"/>
              <a:t>The </a:t>
            </a:r>
            <a:r>
              <a:rPr lang="en-US" sz="3100" b="1" dirty="0"/>
              <a:t>Council of Europe’s budgets for 2010</a:t>
            </a:r>
            <a:r>
              <a:rPr lang="en-US" b="1" dirty="0"/>
              <a:t/>
            </a:r>
            <a:br>
              <a:rPr lang="en-US" b="1" dirty="0"/>
            </a:br>
            <a:endParaRPr lang="en-US" dirty="0"/>
          </a:p>
        </p:txBody>
      </p:sp>
      <p:sp>
        <p:nvSpPr>
          <p:cNvPr id="3" name="Content Placeholder 2"/>
          <p:cNvSpPr>
            <a:spLocks noGrp="1"/>
          </p:cNvSpPr>
          <p:nvPr>
            <p:ph idx="1"/>
          </p:nvPr>
        </p:nvSpPr>
        <p:spPr/>
        <p:txBody>
          <a:bodyPr/>
          <a:lstStyle/>
          <a:p>
            <a:endParaRPr lang="en-GB" dirty="0" smtClean="0"/>
          </a:p>
          <a:p>
            <a:endParaRPr lang="en-GB" dirty="0"/>
          </a:p>
          <a:p>
            <a:r>
              <a:rPr lang="en-GB" dirty="0" smtClean="0"/>
              <a:t>The </a:t>
            </a:r>
            <a:r>
              <a:rPr lang="en-GB" dirty="0"/>
              <a:t>Ordinary Budget amounts to </a:t>
            </a:r>
            <a:r>
              <a:rPr lang="en-GB" dirty="0" smtClean="0"/>
              <a:t>€218 </a:t>
            </a:r>
            <a:r>
              <a:rPr lang="en-GB" dirty="0"/>
              <a:t>million. Member states’ contributions amount to </a:t>
            </a:r>
            <a:r>
              <a:rPr lang="en-GB" dirty="0" smtClean="0"/>
              <a:t>€211 </a:t>
            </a:r>
            <a:r>
              <a:rPr lang="en-GB" dirty="0"/>
              <a:t>million.</a:t>
            </a:r>
            <a:endParaRPr lang="en-US" dirty="0"/>
          </a:p>
          <a:p>
            <a:endParaRPr lang="en-US" dirty="0"/>
          </a:p>
        </p:txBody>
      </p:sp>
      <p:pic>
        <p:nvPicPr>
          <p:cNvPr id="4" name="Picture 3"/>
          <p:cNvPicPr>
            <a:picLocks noChangeAspect="1" noChangeArrowheads="1"/>
          </p:cNvPicPr>
          <p:nvPr/>
        </p:nvPicPr>
        <p:blipFill>
          <a:blip r:embed="rId2"/>
          <a:srcRect/>
          <a:stretch>
            <a:fillRect/>
          </a:stretch>
        </p:blipFill>
        <p:spPr bwMode="auto">
          <a:xfrm>
            <a:off x="7315200"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b="1" dirty="0" smtClean="0"/>
          </a:p>
          <a:p>
            <a:endParaRPr lang="en-US" b="1" dirty="0"/>
          </a:p>
          <a:p>
            <a:endParaRPr lang="en-US" b="1" dirty="0" smtClean="0"/>
          </a:p>
          <a:p>
            <a:r>
              <a:rPr lang="en-US" b="1" dirty="0" smtClean="0"/>
              <a:t>How </a:t>
            </a:r>
            <a:r>
              <a:rPr lang="en-US" b="1" dirty="0"/>
              <a:t>many official languages exist in Council of Europe?</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Official languages</a:t>
            </a:r>
            <a:br>
              <a:rPr lang="en-US" b="1" dirty="0" smtClean="0"/>
            </a:b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English </a:t>
            </a:r>
            <a:r>
              <a:rPr lang="en-US" dirty="0"/>
              <a:t>and French are the Council of Europe's two official languages. German, Italian and Russian are also working languages. Various documents are also published in other European languages.</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b="1" dirty="0" smtClean="0"/>
              <a:t>The </a:t>
            </a:r>
            <a:r>
              <a:rPr lang="en-US" b="1" dirty="0"/>
              <a:t>plan for 2010</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The Council of Europe will continue to reinforce its most important activities and areas of competence as identified by the Action Plan of the Third Summit of Heads of State and Government. </a:t>
            </a:r>
            <a:endParaRPr lang="en-US" dirty="0" smtClean="0"/>
          </a:p>
          <a:p>
            <a:endParaRPr lang="en-US" dirty="0"/>
          </a:p>
          <a:p>
            <a:r>
              <a:rPr lang="en-US" dirty="0"/>
              <a:t>Human Rights, the Rule of Law, Democracy and Good Governance, security of citizens and the building of a more humane and inclusive Europe will receive a new impulse through concerted action. </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endParaRPr lang="en-US" dirty="0" smtClean="0"/>
          </a:p>
          <a:p>
            <a:pPr>
              <a:buNone/>
            </a:pPr>
            <a:endParaRPr lang="en-US" dirty="0"/>
          </a:p>
          <a:p>
            <a:pPr>
              <a:buNone/>
            </a:pPr>
            <a:endParaRPr lang="en-US" dirty="0"/>
          </a:p>
          <a:p>
            <a:r>
              <a:rPr lang="en-US" dirty="0"/>
              <a:t>The Council of Europe and the European Union are the same?</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0000" lnSpcReduction="20000"/>
          </a:bodyPr>
          <a:lstStyle/>
          <a:p>
            <a:r>
              <a:rPr lang="en-US" dirty="0"/>
              <a:t>The Council of Europe and the European Union now both share a common flag and an anthem, their roles, functions and aims are quite distinct</a:t>
            </a:r>
            <a:r>
              <a:rPr lang="en-US" dirty="0" smtClean="0"/>
              <a:t>.</a:t>
            </a:r>
          </a:p>
          <a:p>
            <a:pPr>
              <a:buNone/>
            </a:pPr>
            <a:endParaRPr lang="en-US" dirty="0"/>
          </a:p>
          <a:p>
            <a:r>
              <a:rPr lang="en-US" dirty="0"/>
              <a:t>The Council of Europe is an intergovernmental organization that today has 47 member states. It is concerned primarily with protecting human rights, democracy and the rule of law.</a:t>
            </a:r>
          </a:p>
          <a:p>
            <a:pPr>
              <a:buNone/>
            </a:pPr>
            <a:endParaRPr lang="en-US" dirty="0"/>
          </a:p>
          <a:p>
            <a:r>
              <a:rPr lang="en-US" dirty="0"/>
              <a:t>The European Union currently has 27 members that have delegated some of their sovereignty so that decisions on specific matters of joint interest can be made democratically at European level.</a:t>
            </a:r>
          </a:p>
          <a:p>
            <a:pPr>
              <a:buNone/>
            </a:pPr>
            <a:endParaRPr lang="en-US" dirty="0"/>
          </a:p>
          <a:p>
            <a:r>
              <a:rPr lang="en-US" dirty="0"/>
              <a:t>No country has ever joined the European Union (EU) without first belonging to the Council of Europe.</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t>Did you also know that...</a:t>
            </a:r>
            <a:endParaRPr lang="en-US" sz="2800" dirty="0"/>
          </a:p>
        </p:txBody>
      </p:sp>
      <p:sp>
        <p:nvSpPr>
          <p:cNvPr id="3" name="Content Placeholder 2"/>
          <p:cNvSpPr>
            <a:spLocks noGrp="1"/>
          </p:cNvSpPr>
          <p:nvPr>
            <p:ph idx="1"/>
          </p:nvPr>
        </p:nvSpPr>
        <p:spPr/>
        <p:txBody>
          <a:bodyPr>
            <a:normAutofit fontScale="70000" lnSpcReduction="20000"/>
          </a:bodyPr>
          <a:lstStyle/>
          <a:p>
            <a:r>
              <a:rPr lang="en-US" dirty="0"/>
              <a:t>...the Council of Europe is a death penalty - free zone! Thanks to the determination of the Parliamentary Assembly since 1985, abolition of the death penalty is now a precondition for membership of the Council of Europe.</a:t>
            </a:r>
          </a:p>
          <a:p>
            <a:pPr>
              <a:buNone/>
            </a:pPr>
            <a:endParaRPr lang="en-US" dirty="0"/>
          </a:p>
          <a:p>
            <a:r>
              <a:rPr lang="en-US" dirty="0"/>
              <a:t>…from the simple pill to the most sophisticated medicines, pharmaceutical products manufactured and sold in Europe are subject to strict standards, thanks to the work of the European Directorate for the Quality of Medicines at the Council.</a:t>
            </a:r>
          </a:p>
          <a:p>
            <a:pPr>
              <a:buNone/>
            </a:pPr>
            <a:endParaRPr lang="en-US" dirty="0"/>
          </a:p>
          <a:p>
            <a:r>
              <a:rPr lang="en-US" dirty="0"/>
              <a:t>…the Council of Europe was the first organization to enact legislation in many fields, including the Convention on the prohibition of cloning human beings and the Convention on the suppression of terrorism.</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hlinkClick r:id="rId2" tooltip="Euler &#10;diagram"/>
              </a:rPr>
              <a:t>Euler diagram</a:t>
            </a:r>
            <a:r>
              <a:rPr lang="en-US" sz="2800" dirty="0" smtClean="0"/>
              <a:t> showing the relationships between various multinational European </a:t>
            </a:r>
            <a:r>
              <a:rPr lang="en-US" sz="2800" dirty="0" smtClean="0"/>
              <a:t>organizations</a:t>
            </a:r>
            <a:r>
              <a:rPr lang="en-US" sz="2800" dirty="0" smtClean="0"/>
              <a:t>.</a:t>
            </a:r>
            <a:endParaRPr lang="en-US" sz="2800" dirty="0"/>
          </a:p>
        </p:txBody>
      </p:sp>
      <p:pic>
        <p:nvPicPr>
          <p:cNvPr id="7170" name="Picture 2"/>
          <p:cNvPicPr>
            <a:picLocks noGrp="1" noChangeAspect="1" noChangeArrowheads="1"/>
          </p:cNvPicPr>
          <p:nvPr>
            <p:ph idx="1"/>
          </p:nvPr>
        </p:nvPicPr>
        <p:blipFill>
          <a:blip r:embed="rId3"/>
          <a:srcRect/>
          <a:stretch>
            <a:fillRect/>
          </a:stretch>
        </p:blipFill>
        <p:spPr bwMode="auto">
          <a:xfrm>
            <a:off x="1676400" y="1676400"/>
            <a:ext cx="6705600" cy="48280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r>
              <a:rPr lang="en-US" dirty="0" smtClean="0"/>
              <a:t>The </a:t>
            </a:r>
            <a:r>
              <a:rPr lang="en-US" dirty="0"/>
              <a:t>Council of Europe seeks to develop throughout Europe common and democratic principles based on the European Convention on Human Rights and other reference texts on the protection of individuals.</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447800" y="2057400"/>
            <a:ext cx="7498080" cy="2362200"/>
          </a:xfrm>
        </p:spPr>
        <p:txBody>
          <a:bodyPr>
            <a:normAutofit fontScale="92500" lnSpcReduction="20000"/>
          </a:bodyPr>
          <a:lstStyle/>
          <a:p>
            <a:r>
              <a:rPr lang="en-US" dirty="0"/>
              <a:t>THE COUNCIL OF EUROPE </a:t>
            </a:r>
            <a:endParaRPr lang="en-US" dirty="0" smtClean="0"/>
          </a:p>
          <a:p>
            <a:pPr>
              <a:buNone/>
            </a:pPr>
            <a:r>
              <a:rPr lang="en-US" dirty="0" smtClean="0"/>
              <a:t>	</a:t>
            </a:r>
          </a:p>
          <a:p>
            <a:r>
              <a:rPr lang="en-US" dirty="0" smtClean="0"/>
              <a:t>47 countries, one Europe</a:t>
            </a:r>
          </a:p>
          <a:p>
            <a:pPr>
              <a:buNone/>
            </a:pPr>
            <a:endParaRPr lang="en-US" dirty="0"/>
          </a:p>
          <a:p>
            <a:r>
              <a:rPr lang="en-US" dirty="0" smtClean="0"/>
              <a:t>www.coe.int</a:t>
            </a:r>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pic>
        <p:nvPicPr>
          <p:cNvPr id="6148" name="Picture 4"/>
          <p:cNvPicPr>
            <a:picLocks noChangeAspect="1" noChangeArrowheads="1"/>
          </p:cNvPicPr>
          <p:nvPr/>
        </p:nvPicPr>
        <p:blipFill>
          <a:blip r:embed="rId3"/>
          <a:srcRect/>
          <a:stretch>
            <a:fillRect/>
          </a:stretch>
        </p:blipFill>
        <p:spPr bwMode="auto">
          <a:xfrm>
            <a:off x="4038600" y="3429000"/>
            <a:ext cx="4762500" cy="304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sz="3100" b="1" dirty="0" smtClean="0"/>
              <a:t>For </a:t>
            </a:r>
            <a:r>
              <a:rPr lang="en-US" sz="3100" b="1" dirty="0"/>
              <a:t>more information</a:t>
            </a:r>
            <a:r>
              <a:rPr lang="en-US" dirty="0"/>
              <a:t/>
            </a:r>
            <a:br>
              <a:rPr lang="en-US" dirty="0"/>
            </a:br>
            <a:endParaRPr lang="en-US" dirty="0"/>
          </a:p>
        </p:txBody>
      </p:sp>
      <p:sp>
        <p:nvSpPr>
          <p:cNvPr id="3" name="Content Placeholder 2"/>
          <p:cNvSpPr>
            <a:spLocks noGrp="1"/>
          </p:cNvSpPr>
          <p:nvPr>
            <p:ph idx="1"/>
          </p:nvPr>
        </p:nvSpPr>
        <p:spPr/>
        <p:txBody>
          <a:bodyPr>
            <a:normAutofit fontScale="40000" lnSpcReduction="20000"/>
          </a:bodyPr>
          <a:lstStyle/>
          <a:p>
            <a:r>
              <a:rPr lang="en-US" dirty="0"/>
              <a:t>Public Relations</a:t>
            </a:r>
          </a:p>
          <a:p>
            <a:r>
              <a:rPr lang="en-US" dirty="0"/>
              <a:t>Information</a:t>
            </a:r>
          </a:p>
          <a:p>
            <a:r>
              <a:rPr lang="en-US" dirty="0"/>
              <a:t>Tel.: +33 (0)3 88 41 20 33</a:t>
            </a:r>
          </a:p>
          <a:p>
            <a:r>
              <a:rPr lang="en-US" dirty="0"/>
              <a:t>Fax: +33 (0)3 88 41 27 45</a:t>
            </a:r>
          </a:p>
          <a:p>
            <a:r>
              <a:rPr lang="en-US" dirty="0"/>
              <a:t>Email: infopoint@coe.int</a:t>
            </a:r>
          </a:p>
          <a:p>
            <a:r>
              <a:rPr lang="en-US" dirty="0"/>
              <a:t> </a:t>
            </a:r>
          </a:p>
          <a:p>
            <a:r>
              <a:rPr lang="en-US" dirty="0"/>
              <a:t>Visitors’ Service</a:t>
            </a:r>
          </a:p>
          <a:p>
            <a:r>
              <a:rPr lang="en-US" dirty="0"/>
              <a:t>Public Relations</a:t>
            </a:r>
          </a:p>
          <a:p>
            <a:r>
              <a:rPr lang="en-US" dirty="0"/>
              <a:t>Council of Europe, F-67075 Strasbourg </a:t>
            </a:r>
            <a:r>
              <a:rPr lang="en-US" dirty="0" err="1"/>
              <a:t>Cedex</a:t>
            </a:r>
            <a:endParaRPr lang="en-US" dirty="0"/>
          </a:p>
          <a:p>
            <a:r>
              <a:rPr lang="en-US" dirty="0"/>
              <a:t>Tel.: +33 (0)3 88 41 20 29</a:t>
            </a:r>
          </a:p>
          <a:p>
            <a:r>
              <a:rPr lang="en-US" dirty="0"/>
              <a:t>Fax: +33 (0)3 88 41 27 54</a:t>
            </a:r>
          </a:p>
          <a:p>
            <a:r>
              <a:rPr lang="en-US" dirty="0"/>
              <a:t>Email: visites@coe.int</a:t>
            </a:r>
          </a:p>
          <a:p>
            <a:r>
              <a:rPr lang="en-US" dirty="0"/>
              <a:t> </a:t>
            </a:r>
          </a:p>
          <a:p>
            <a:r>
              <a:rPr lang="en-US" dirty="0"/>
              <a:t>Council of Europe Publishing</a:t>
            </a:r>
          </a:p>
          <a:p>
            <a:r>
              <a:rPr lang="en-US" dirty="0"/>
              <a:t>F-67075 Strasbourg </a:t>
            </a:r>
            <a:r>
              <a:rPr lang="en-US" dirty="0" err="1"/>
              <a:t>Cedex</a:t>
            </a:r>
            <a:endParaRPr lang="en-US" dirty="0"/>
          </a:p>
          <a:p>
            <a:r>
              <a:rPr lang="en-US" dirty="0"/>
              <a:t>Tel.: +33 (0)3 88 41 25 81</a:t>
            </a:r>
          </a:p>
          <a:p>
            <a:r>
              <a:rPr lang="en-US" dirty="0"/>
              <a:t>Fax: +33(0)3 88 41 39 10</a:t>
            </a:r>
          </a:p>
          <a:p>
            <a:r>
              <a:rPr lang="en-US" dirty="0"/>
              <a:t>Email: publishing@coe.int</a:t>
            </a:r>
          </a:p>
          <a:p>
            <a:r>
              <a:rPr lang="en-US" dirty="0"/>
              <a:t>Website: http://book.coe.int</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Thank you for your attention...</a:t>
            </a:r>
            <a:br>
              <a:rPr lang="en-US" dirty="0"/>
            </a:br>
            <a:r>
              <a:rPr lang="en-US" dirty="0"/>
              <a:t>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t>
            </a:r>
            <a:r>
              <a:rPr lang="en-US" dirty="0" smtClean="0"/>
              <a:t/>
            </a:r>
            <a:br>
              <a:rPr lang="en-US" dirty="0" smtClean="0"/>
            </a:br>
            <a:r>
              <a:rPr lang="en-US" sz="3100" dirty="0" smtClean="0"/>
              <a:t>Thank </a:t>
            </a:r>
            <a:r>
              <a:rPr lang="en-US" sz="3100" dirty="0"/>
              <a:t>you for your </a:t>
            </a:r>
            <a:r>
              <a:rPr lang="en-US" sz="3100" dirty="0" smtClean="0"/>
              <a:t>attention </a:t>
            </a:r>
            <a:r>
              <a:rPr lang="en-US" sz="3100" dirty="0" smtClean="0">
                <a:sym typeface="Wingdings" pitchFamily="2" charset="2"/>
              </a:rPr>
              <a:t></a:t>
            </a:r>
            <a:r>
              <a:rPr lang="en-US" dirty="0"/>
              <a:t/>
            </a:r>
            <a:br>
              <a:rPr lang="en-US" dirty="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a:t/>
            </a:r>
            <a:br>
              <a:rPr lang="en-US" dirty="0"/>
            </a:br>
            <a:r>
              <a:rPr lang="en-US" sz="3100" u="sng" dirty="0" smtClean="0">
                <a:hlinkClick r:id="rId2"/>
              </a:rPr>
              <a:t>http</a:t>
            </a:r>
            <a:r>
              <a:rPr lang="en-US" sz="3100" u="sng" dirty="0">
                <a:hlinkClick r:id="rId2"/>
              </a:rPr>
              <a:t>://trainers.salto-youth.net/NebojsaDjeric/</a:t>
            </a:r>
            <a:r>
              <a:rPr lang="en-US" dirty="0"/>
              <a:t/>
            </a:r>
            <a:br>
              <a:rPr lang="en-US" dirty="0"/>
            </a:br>
            <a:endParaRPr lang="en-US" dirty="0"/>
          </a:p>
        </p:txBody>
      </p:sp>
      <p:pic>
        <p:nvPicPr>
          <p:cNvPr id="6" name="Picture 2" descr="L:\Council of Europe\Slika za CoE.jpg"/>
          <p:cNvPicPr>
            <a:picLocks noGrp="1" noChangeAspect="1" noChangeArrowheads="1"/>
          </p:cNvPicPr>
          <p:nvPr>
            <p:ph idx="1"/>
          </p:nvPr>
        </p:nvPicPr>
        <p:blipFill>
          <a:blip r:embed="rId3"/>
          <a:srcRect/>
          <a:stretch>
            <a:fillRect/>
          </a:stretch>
        </p:blipFill>
        <p:spPr bwMode="auto">
          <a:xfrm>
            <a:off x="3581400" y="2133600"/>
            <a:ext cx="2451561" cy="2590800"/>
          </a:xfrm>
          <a:prstGeom prst="rect">
            <a:avLst/>
          </a:prstGeom>
          <a:noFill/>
        </p:spPr>
      </p:pic>
      <p:pic>
        <p:nvPicPr>
          <p:cNvPr id="7" name="Picture 3"/>
          <p:cNvPicPr>
            <a:picLocks noChangeAspect="1" noChangeArrowheads="1"/>
          </p:cNvPicPr>
          <p:nvPr/>
        </p:nvPicPr>
        <p:blipFill>
          <a:blip r:embed="rId4"/>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pPr algn="ctr"/>
            <a:r>
              <a:rPr lang="en-US" dirty="0" smtClean="0"/>
              <a:t>Questions for you about Council of Europe!</a:t>
            </a:r>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r>
              <a:rPr lang="en-US" dirty="0" smtClean="0"/>
              <a:t>What </a:t>
            </a:r>
            <a:r>
              <a:rPr lang="en-US" dirty="0"/>
              <a:t>do you know about Council of Europe?</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dirty="0"/>
              <a:t> </a:t>
            </a:r>
          </a:p>
          <a:p>
            <a:endParaRPr lang="en-US" dirty="0" smtClean="0"/>
          </a:p>
          <a:p>
            <a:endParaRPr lang="en-US" dirty="0"/>
          </a:p>
          <a:p>
            <a:r>
              <a:rPr lang="en-US" dirty="0" smtClean="0"/>
              <a:t>How </a:t>
            </a:r>
            <a:r>
              <a:rPr lang="en-US" dirty="0"/>
              <a:t>many member states are involved in Council of Europe?</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Council </a:t>
            </a:r>
            <a:r>
              <a:rPr lang="en-US" dirty="0"/>
              <a:t>of Europe covers virtually the entire European continent with its 47 member states, and has thus become a unique forum for voicing the concerns, hopes and aspirations of 800 million Europeans.</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59098"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020762"/>
          </a:xfrm>
        </p:spPr>
        <p:txBody>
          <a:bodyPr>
            <a:normAutofit fontScale="90000"/>
          </a:bodyPr>
          <a:lstStyle/>
          <a:p>
            <a:r>
              <a:rPr lang="en-US" dirty="0" smtClean="0"/>
              <a:t/>
            </a:r>
            <a:br>
              <a:rPr lang="en-US" dirty="0" smtClean="0"/>
            </a:br>
            <a:r>
              <a:rPr lang="en-US" sz="3100" dirty="0" smtClean="0"/>
              <a:t>Dates </a:t>
            </a:r>
            <a:r>
              <a:rPr lang="en-US" sz="3100" dirty="0"/>
              <a:t>of joining countries in </a:t>
            </a:r>
            <a:r>
              <a:rPr lang="en-US" sz="3100" dirty="0" smtClean="0"/>
              <a:t/>
            </a:r>
            <a:br>
              <a:rPr lang="en-US" sz="3100" dirty="0" smtClean="0"/>
            </a:br>
            <a:r>
              <a:rPr lang="en-US" sz="3100" dirty="0" smtClean="0"/>
              <a:t>the </a:t>
            </a:r>
            <a:r>
              <a:rPr lang="en-US" sz="3100" dirty="0"/>
              <a:t>Council of Europe:</a:t>
            </a:r>
            <a:r>
              <a:rPr lang="en-US" dirty="0"/>
              <a:t/>
            </a:r>
            <a:br>
              <a:rPr lang="en-US" dirty="0"/>
            </a:br>
            <a:endParaRPr lang="en-US" dirty="0"/>
          </a:p>
        </p:txBody>
      </p:sp>
      <p:sp>
        <p:nvSpPr>
          <p:cNvPr id="3" name="Content Placeholder 2"/>
          <p:cNvSpPr>
            <a:spLocks noGrp="1"/>
          </p:cNvSpPr>
          <p:nvPr>
            <p:ph idx="1"/>
          </p:nvPr>
        </p:nvSpPr>
        <p:spPr>
          <a:xfrm>
            <a:off x="1435608" y="1447800"/>
            <a:ext cx="3669792" cy="5105400"/>
          </a:xfrm>
        </p:spPr>
        <p:txBody>
          <a:bodyPr>
            <a:noAutofit/>
          </a:bodyPr>
          <a:lstStyle/>
          <a:p>
            <a:r>
              <a:rPr lang="en-US" sz="1800" dirty="0"/>
              <a:t>1949 Belgium, Denmark, France, Ireland, Italy, Luxembourg, Netherlands, Norway, Sweden, United Kingdom, Greece and Turkey </a:t>
            </a:r>
          </a:p>
          <a:p>
            <a:r>
              <a:rPr lang="en-US" sz="1800" dirty="0"/>
              <a:t>1950 Iceland and Germany </a:t>
            </a:r>
          </a:p>
          <a:p>
            <a:r>
              <a:rPr lang="en-US" sz="1800" dirty="0"/>
              <a:t>1956 Austria </a:t>
            </a:r>
          </a:p>
          <a:p>
            <a:r>
              <a:rPr lang="en-US" sz="1800" dirty="0"/>
              <a:t>1961 Cyprus </a:t>
            </a:r>
          </a:p>
          <a:p>
            <a:r>
              <a:rPr lang="en-US" sz="1800" dirty="0"/>
              <a:t>1963 Switzerland </a:t>
            </a:r>
          </a:p>
          <a:p>
            <a:r>
              <a:rPr lang="de-DE" sz="1800" dirty="0"/>
              <a:t>1965 Malta </a:t>
            </a:r>
            <a:endParaRPr lang="en-US" sz="1800" dirty="0"/>
          </a:p>
          <a:p>
            <a:r>
              <a:rPr lang="de-DE" sz="1800" dirty="0"/>
              <a:t>1976 Portugal </a:t>
            </a:r>
            <a:endParaRPr lang="en-US" sz="1800" dirty="0"/>
          </a:p>
          <a:p>
            <a:r>
              <a:rPr lang="de-DE" sz="1800" dirty="0"/>
              <a:t>1977 Spain </a:t>
            </a:r>
            <a:endParaRPr lang="en-US" sz="1800" dirty="0"/>
          </a:p>
          <a:p>
            <a:r>
              <a:rPr lang="de-DE" sz="1800" dirty="0"/>
              <a:t>1978 Liechtenstein </a:t>
            </a:r>
            <a:endParaRPr lang="en-US" sz="1800" dirty="0"/>
          </a:p>
          <a:p>
            <a:r>
              <a:rPr lang="de-DE" sz="1800" dirty="0"/>
              <a:t>1988 San Marino </a:t>
            </a:r>
            <a:endParaRPr lang="en-US" sz="1800" dirty="0"/>
          </a:p>
          <a:p>
            <a:r>
              <a:rPr lang="en-US" sz="1800" dirty="0"/>
              <a:t>1989 Finland </a:t>
            </a:r>
          </a:p>
          <a:p>
            <a:endParaRPr lang="en-US" sz="1800" dirty="0" smtClean="0"/>
          </a:p>
          <a:p>
            <a:endParaRPr lang="en-US" sz="1800" dirty="0"/>
          </a:p>
        </p:txBody>
      </p:sp>
      <p:pic>
        <p:nvPicPr>
          <p:cNvPr id="4" name="Picture 3"/>
          <p:cNvPicPr>
            <a:picLocks noChangeAspect="1" noChangeArrowheads="1"/>
          </p:cNvPicPr>
          <p:nvPr/>
        </p:nvPicPr>
        <p:blipFill>
          <a:blip r:embed="rId2"/>
          <a:srcRect/>
          <a:stretch>
            <a:fillRect/>
          </a:stretch>
        </p:blipFill>
        <p:spPr bwMode="auto">
          <a:xfrm>
            <a:off x="7391400" y="304800"/>
            <a:ext cx="1461052" cy="1066800"/>
          </a:xfrm>
          <a:prstGeom prst="rect">
            <a:avLst/>
          </a:prstGeom>
          <a:noFill/>
          <a:ln w="9525">
            <a:noFill/>
            <a:miter lim="800000"/>
            <a:headEnd/>
            <a:tailEnd/>
          </a:ln>
          <a:effectLst/>
        </p:spPr>
      </p:pic>
      <p:sp>
        <p:nvSpPr>
          <p:cNvPr id="5" name="TextBox 4"/>
          <p:cNvSpPr txBox="1"/>
          <p:nvPr/>
        </p:nvSpPr>
        <p:spPr>
          <a:xfrm>
            <a:off x="5181600" y="1371600"/>
            <a:ext cx="3733800" cy="5170646"/>
          </a:xfrm>
          <a:prstGeom prst="rect">
            <a:avLst/>
          </a:prstGeom>
          <a:noFill/>
        </p:spPr>
        <p:txBody>
          <a:bodyPr wrap="square" rtlCol="0">
            <a:spAutoFit/>
          </a:bodyPr>
          <a:lstStyle/>
          <a:p>
            <a:pPr>
              <a:spcAft>
                <a:spcPts val="600"/>
              </a:spcAft>
              <a:buClr>
                <a:schemeClr val="accent1"/>
              </a:buClr>
              <a:buFont typeface="Arial" pitchFamily="34" charset="0"/>
              <a:buChar char="•"/>
            </a:pPr>
            <a:r>
              <a:rPr lang="en-US" dirty="0" smtClean="0"/>
              <a:t>1990 Hungary </a:t>
            </a:r>
          </a:p>
          <a:p>
            <a:pPr>
              <a:spcAft>
                <a:spcPts val="600"/>
              </a:spcAft>
              <a:buClr>
                <a:schemeClr val="accent1"/>
              </a:buClr>
              <a:buFont typeface="Arial" pitchFamily="34" charset="0"/>
              <a:buChar char="•"/>
            </a:pPr>
            <a:r>
              <a:rPr lang="en-US" dirty="0" smtClean="0"/>
              <a:t>1991 Poland </a:t>
            </a:r>
          </a:p>
          <a:p>
            <a:pPr>
              <a:spcAft>
                <a:spcPts val="600"/>
              </a:spcAft>
              <a:buClr>
                <a:schemeClr val="accent1"/>
              </a:buClr>
              <a:buFont typeface="Arial" pitchFamily="34" charset="0"/>
              <a:buChar char="•"/>
            </a:pPr>
            <a:r>
              <a:rPr lang="en-US" dirty="0" smtClean="0"/>
              <a:t>1992 Bulgaria</a:t>
            </a:r>
          </a:p>
          <a:p>
            <a:pPr>
              <a:spcAft>
                <a:spcPts val="600"/>
              </a:spcAft>
              <a:buClr>
                <a:schemeClr val="accent1"/>
              </a:buClr>
              <a:buFont typeface="Arial" pitchFamily="34" charset="0"/>
              <a:buChar char="•"/>
            </a:pPr>
            <a:r>
              <a:rPr lang="en-US" dirty="0" smtClean="0"/>
              <a:t>1993 Estonia, Lithuania, Slovenia,   </a:t>
            </a:r>
            <a:br>
              <a:rPr lang="en-US" dirty="0" smtClean="0"/>
            </a:br>
            <a:r>
              <a:rPr lang="en-US" dirty="0" smtClean="0"/>
              <a:t>  Czech Republic, Slovakia, Romania </a:t>
            </a:r>
          </a:p>
          <a:p>
            <a:pPr>
              <a:spcAft>
                <a:spcPts val="600"/>
              </a:spcAft>
              <a:buClr>
                <a:schemeClr val="accent1"/>
              </a:buClr>
              <a:buFont typeface="Arial" pitchFamily="34" charset="0"/>
              <a:buChar char="•"/>
            </a:pPr>
            <a:r>
              <a:rPr lang="en-US" dirty="0" smtClean="0"/>
              <a:t>1994 Andorra </a:t>
            </a:r>
          </a:p>
          <a:p>
            <a:pPr>
              <a:spcAft>
                <a:spcPts val="600"/>
              </a:spcAft>
              <a:buClr>
                <a:schemeClr val="accent1"/>
              </a:buClr>
              <a:buFont typeface="Arial" pitchFamily="34" charset="0"/>
              <a:buChar char="•"/>
            </a:pPr>
            <a:r>
              <a:rPr lang="en-US" dirty="0" smtClean="0"/>
              <a:t>1995 Latvia, Albania, Moldova, </a:t>
            </a:r>
            <a:br>
              <a:rPr lang="en-US" dirty="0" smtClean="0"/>
            </a:br>
            <a:r>
              <a:rPr lang="en-US" dirty="0" smtClean="0"/>
              <a:t>  Ukraine, FYR Macedonia </a:t>
            </a:r>
          </a:p>
          <a:p>
            <a:pPr>
              <a:spcAft>
                <a:spcPts val="600"/>
              </a:spcAft>
              <a:buClr>
                <a:schemeClr val="accent1"/>
              </a:buClr>
              <a:buFont typeface="Arial" pitchFamily="34" charset="0"/>
              <a:buChar char="•"/>
            </a:pPr>
            <a:r>
              <a:rPr lang="en-US" dirty="0" smtClean="0"/>
              <a:t>1996 Russian Federation and Croatia </a:t>
            </a:r>
          </a:p>
          <a:p>
            <a:pPr>
              <a:spcAft>
                <a:spcPts val="600"/>
              </a:spcAft>
              <a:buClr>
                <a:schemeClr val="accent1"/>
              </a:buClr>
              <a:buFont typeface="Arial" pitchFamily="34" charset="0"/>
              <a:buChar char="•"/>
            </a:pPr>
            <a:r>
              <a:rPr lang="en-US" dirty="0" smtClean="0"/>
              <a:t>1999 Georgia </a:t>
            </a:r>
          </a:p>
          <a:p>
            <a:pPr>
              <a:spcAft>
                <a:spcPts val="600"/>
              </a:spcAft>
              <a:buClr>
                <a:schemeClr val="accent1"/>
              </a:buClr>
              <a:buFont typeface="Arial" pitchFamily="34" charset="0"/>
              <a:buChar char="•"/>
            </a:pPr>
            <a:r>
              <a:rPr lang="en-US" dirty="0" smtClean="0"/>
              <a:t>2001 Armenia and Azerbaijan </a:t>
            </a:r>
          </a:p>
          <a:p>
            <a:pPr>
              <a:spcAft>
                <a:spcPts val="600"/>
              </a:spcAft>
              <a:buClr>
                <a:schemeClr val="accent1"/>
              </a:buClr>
              <a:buFont typeface="Arial" pitchFamily="34" charset="0"/>
              <a:buChar char="•"/>
            </a:pPr>
            <a:r>
              <a:rPr lang="en-US" dirty="0" smtClean="0"/>
              <a:t>2002 Bosnia and Herzegovina</a:t>
            </a:r>
          </a:p>
          <a:p>
            <a:pPr>
              <a:spcAft>
                <a:spcPts val="600"/>
              </a:spcAft>
              <a:buClr>
                <a:schemeClr val="accent1"/>
              </a:buClr>
              <a:buFont typeface="Arial" pitchFamily="34" charset="0"/>
              <a:buChar char="•"/>
            </a:pPr>
            <a:r>
              <a:rPr lang="en-US" dirty="0" smtClean="0"/>
              <a:t>2003 Serbia </a:t>
            </a:r>
          </a:p>
          <a:p>
            <a:pPr>
              <a:spcAft>
                <a:spcPts val="600"/>
              </a:spcAft>
              <a:buClr>
                <a:schemeClr val="accent1"/>
              </a:buClr>
              <a:buFont typeface="Arial" pitchFamily="34" charset="0"/>
              <a:buChar char="•"/>
            </a:pPr>
            <a:r>
              <a:rPr lang="en-US" dirty="0" smtClean="0"/>
              <a:t>2004 Monaco </a:t>
            </a:r>
          </a:p>
          <a:p>
            <a:pPr>
              <a:spcAft>
                <a:spcPts val="600"/>
              </a:spcAft>
              <a:buClr>
                <a:schemeClr val="accent1"/>
              </a:buClr>
              <a:buFont typeface="Arial" pitchFamily="34" charset="0"/>
              <a:buChar char="•"/>
            </a:pPr>
            <a:r>
              <a:rPr lang="en-US" dirty="0" smtClean="0"/>
              <a:t>2007 Montenegro</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a:t>The Council of Europe's symbols</a:t>
            </a:r>
            <a:r>
              <a:rPr lang="en-US" b="1" dirty="0"/>
              <a:t/>
            </a:r>
            <a:br>
              <a:rPr lang="en-US" b="1" dirty="0"/>
            </a:br>
            <a:endParaRPr lang="en-US" dirty="0"/>
          </a:p>
        </p:txBody>
      </p:sp>
      <p:sp>
        <p:nvSpPr>
          <p:cNvPr id="3" name="Content Placeholder 2"/>
          <p:cNvSpPr>
            <a:spLocks noGrp="1"/>
          </p:cNvSpPr>
          <p:nvPr>
            <p:ph idx="1"/>
          </p:nvPr>
        </p:nvSpPr>
        <p:spPr/>
        <p:txBody>
          <a:bodyPr/>
          <a:lstStyle/>
          <a:p>
            <a:endParaRPr lang="en-US" dirty="0" smtClean="0"/>
          </a:p>
          <a:p>
            <a:endParaRPr lang="en-US" dirty="0"/>
          </a:p>
          <a:p>
            <a:r>
              <a:rPr lang="en-US" dirty="0" smtClean="0"/>
              <a:t>The </a:t>
            </a:r>
            <a:r>
              <a:rPr lang="en-US" dirty="0"/>
              <a:t>European flag and the European anthem were chosen and adopted by the Council of Europe before also becoming symbols of the European Union. They are now the emblems of a shared European identity.</a:t>
            </a:r>
          </a:p>
          <a:p>
            <a:endParaRPr lang="en-US" dirty="0"/>
          </a:p>
        </p:txBody>
      </p:sp>
      <p:pic>
        <p:nvPicPr>
          <p:cNvPr id="4" name="Picture 3"/>
          <p:cNvPicPr>
            <a:picLocks noChangeAspect="1" noChangeArrowheads="1"/>
          </p:cNvPicPr>
          <p:nvPr/>
        </p:nvPicPr>
        <p:blipFill>
          <a:blip r:embed="rId2"/>
          <a:srcRect/>
          <a:stretch>
            <a:fillRect/>
          </a:stretch>
        </p:blipFill>
        <p:spPr bwMode="auto">
          <a:xfrm>
            <a:off x="7391400" y="304800"/>
            <a:ext cx="1461052"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64</TotalTime>
  <Words>1257</Words>
  <Application>Microsoft Office PowerPoint</Application>
  <PresentationFormat>On-screen Show (4:3)</PresentationFormat>
  <Paragraphs>165</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Solstice</vt:lpstr>
      <vt:lpstr>Slide 1</vt:lpstr>
      <vt:lpstr>Slide 2</vt:lpstr>
      <vt:lpstr>Slide 3</vt:lpstr>
      <vt:lpstr>Slide 4</vt:lpstr>
      <vt:lpstr>Slide 5</vt:lpstr>
      <vt:lpstr>Slide 6</vt:lpstr>
      <vt:lpstr>Slide 7</vt:lpstr>
      <vt:lpstr> Dates of joining countries in  the Council of Europe: </vt:lpstr>
      <vt:lpstr>The Council of Europe's symbols </vt:lpstr>
      <vt:lpstr>Slide 10</vt:lpstr>
      <vt:lpstr>European flag</vt:lpstr>
      <vt:lpstr>The European flag </vt:lpstr>
      <vt:lpstr>    A symbol for  the whole of Europe </vt:lpstr>
      <vt:lpstr>    The primary aim of the Council of Europe </vt:lpstr>
      <vt:lpstr>     Human Rights...Democracy...Rule of Law </vt:lpstr>
      <vt:lpstr>Objectives: </vt:lpstr>
      <vt:lpstr>Slide 17</vt:lpstr>
      <vt:lpstr>Slide 18</vt:lpstr>
      <vt:lpstr>Slide 19</vt:lpstr>
      <vt:lpstr>Slide 20</vt:lpstr>
      <vt:lpstr>Slide 21</vt:lpstr>
      <vt:lpstr>     The Council of Europe’s budgets for 2010 </vt:lpstr>
      <vt:lpstr>Slide 23</vt:lpstr>
      <vt:lpstr>Official languages </vt:lpstr>
      <vt:lpstr> The plan for 2010 </vt:lpstr>
      <vt:lpstr>Slide 26</vt:lpstr>
      <vt:lpstr>Slide 27</vt:lpstr>
      <vt:lpstr>Did you also know that...</vt:lpstr>
      <vt:lpstr>Euler diagram showing the relationships between various multinational European organizations.</vt:lpstr>
      <vt:lpstr>Slide 30</vt:lpstr>
      <vt:lpstr> For more information </vt:lpstr>
      <vt:lpstr>Thank you for your attention...            Thank you for your attention        http://trainers.salto-youth.net/NebojsaDjeric/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Council of Europe </dc:title>
  <dc:creator>Miroslav Segrt</dc:creator>
  <cp:lastModifiedBy>Miroslav Segrt</cp:lastModifiedBy>
  <cp:revision>13</cp:revision>
  <dcterms:created xsi:type="dcterms:W3CDTF">2010-06-13T10:54:04Z</dcterms:created>
  <dcterms:modified xsi:type="dcterms:W3CDTF">2010-06-13T11:58:29Z</dcterms:modified>
</cp:coreProperties>
</file>