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E910B1-3D91-4F88-8C7F-0D10B956519C}" type="datetimeFigureOut">
              <a:rPr lang="en-US" smtClean="0"/>
              <a:t>6/17/2010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635BC7-3DDE-4F6B-842B-E5792EBF184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635BC7-3DDE-4F6B-842B-E5792EBF184B}"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0826713-EE8C-4D82-A115-34F83FCB369D}" type="datetimeFigureOut">
              <a:rPr lang="en-US" smtClean="0"/>
              <a:t>6/17/2010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243433E1-E36A-40DE-A5CA-16876F4F194E}"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826713-EE8C-4D82-A115-34F83FCB369D}" type="datetimeFigureOut">
              <a:rPr lang="en-US" smtClean="0"/>
              <a:t>6/17/2010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33E1-E36A-40DE-A5CA-16876F4F194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826713-EE8C-4D82-A115-34F83FCB369D}" type="datetimeFigureOut">
              <a:rPr lang="en-US" smtClean="0"/>
              <a:t>6/17/2010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33E1-E36A-40DE-A5CA-16876F4F194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826713-EE8C-4D82-A115-34F83FCB369D}" type="datetimeFigureOut">
              <a:rPr lang="en-US" smtClean="0"/>
              <a:t>6/17/2010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43433E1-E36A-40DE-A5CA-16876F4F194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0826713-EE8C-4D82-A115-34F83FCB369D}" type="datetimeFigureOut">
              <a:rPr lang="en-US" smtClean="0"/>
              <a:t>6/17/2010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243433E1-E36A-40DE-A5CA-16876F4F194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0826713-EE8C-4D82-A115-34F83FCB369D}" type="datetimeFigureOut">
              <a:rPr lang="en-US" smtClean="0"/>
              <a:t>6/17/2010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433E1-E36A-40DE-A5CA-16876F4F194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0826713-EE8C-4D82-A115-34F83FCB369D}" type="datetimeFigureOut">
              <a:rPr lang="en-US" smtClean="0"/>
              <a:t>6/17/2010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43433E1-E36A-40DE-A5CA-16876F4F194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0826713-EE8C-4D82-A115-34F83FCB369D}" type="datetimeFigureOut">
              <a:rPr lang="en-US" smtClean="0"/>
              <a:t>6/17/2010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43433E1-E36A-40DE-A5CA-16876F4F194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826713-EE8C-4D82-A115-34F83FCB369D}" type="datetimeFigureOut">
              <a:rPr lang="en-US" smtClean="0"/>
              <a:t>6/17/2010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43433E1-E36A-40DE-A5CA-16876F4F194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0826713-EE8C-4D82-A115-34F83FCB369D}" type="datetimeFigureOut">
              <a:rPr lang="en-US" smtClean="0"/>
              <a:t>6/17/2010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433E1-E36A-40DE-A5CA-16876F4F194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0826713-EE8C-4D82-A115-34F83FCB369D}" type="datetimeFigureOut">
              <a:rPr lang="en-US" smtClean="0"/>
              <a:t>6/17/2010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43433E1-E36A-40DE-A5CA-16876F4F194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0826713-EE8C-4D82-A115-34F83FCB369D}" type="datetimeFigureOut">
              <a:rPr lang="en-US" smtClean="0"/>
              <a:t>6/17/2010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243433E1-E36A-40DE-A5CA-16876F4F194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eyf.coe.int/fej/portal/media-type/html/language/en/role/ong/page/how_to_register_EN.htm"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coe.int/Youth/"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us.mc1125.mail.yahoo.com/mc/compose?to=eyf@coe.int"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hyperlink" Target="http://trainers.salto-youth.net/NebojsaDjeric/" TargetMode="External"/><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endParaRPr lang="en-US" b="1" dirty="0" smtClean="0"/>
          </a:p>
          <a:p>
            <a:pPr>
              <a:buNone/>
            </a:pPr>
            <a:endParaRPr lang="en-US" b="1" dirty="0"/>
          </a:p>
          <a:p>
            <a:pPr algn="ctr">
              <a:buNone/>
            </a:pPr>
            <a:r>
              <a:rPr lang="en-US" sz="4000" b="1" dirty="0" smtClean="0"/>
              <a:t>European </a:t>
            </a:r>
            <a:r>
              <a:rPr lang="en-US" sz="4000" b="1" dirty="0"/>
              <a:t>Youth Foundation </a:t>
            </a:r>
            <a:endParaRPr lang="en-US" sz="4000" b="1" dirty="0" smtClean="0"/>
          </a:p>
          <a:p>
            <a:pPr algn="ctr">
              <a:buNone/>
            </a:pPr>
            <a:r>
              <a:rPr lang="en-US" sz="4000" b="1" dirty="0" smtClean="0"/>
              <a:t>(</a:t>
            </a:r>
            <a:r>
              <a:rPr lang="en-US" sz="4000" b="1" dirty="0"/>
              <a:t>EYF</a:t>
            </a:r>
            <a:r>
              <a:rPr lang="en-US" sz="4000" b="1" dirty="0" smtClean="0"/>
              <a:t>)</a:t>
            </a:r>
            <a:endParaRPr lang="en-US" sz="4000" dirty="0"/>
          </a:p>
          <a:p>
            <a:pPr algn="ctr">
              <a:buNone/>
            </a:pPr>
            <a:r>
              <a:rPr lang="en-US" dirty="0" smtClean="0"/>
              <a:t>http://www.eyf.coe.int/fej/</a:t>
            </a:r>
            <a:endParaRPr lang="en-US" dirty="0"/>
          </a:p>
        </p:txBody>
      </p:sp>
      <p:pic>
        <p:nvPicPr>
          <p:cNvPr id="35842" name="Picture 2"/>
          <p:cNvPicPr>
            <a:picLocks noChangeAspect="1" noChangeArrowheads="1"/>
          </p:cNvPicPr>
          <p:nvPr/>
        </p:nvPicPr>
        <p:blipFill>
          <a:blip r:embed="rId3"/>
          <a:srcRect/>
          <a:stretch>
            <a:fillRect/>
          </a:stretch>
        </p:blipFill>
        <p:spPr bwMode="auto">
          <a:xfrm>
            <a:off x="7391400" y="304800"/>
            <a:ext cx="1247775" cy="342900"/>
          </a:xfrm>
          <a:prstGeom prst="rect">
            <a:avLst/>
          </a:prstGeom>
          <a:noFill/>
          <a:ln w="9525">
            <a:noFill/>
            <a:miter lim="800000"/>
            <a:headEnd/>
            <a:tailEnd/>
          </a:ln>
          <a:effectLst/>
        </p:spPr>
      </p:pic>
      <p:pic>
        <p:nvPicPr>
          <p:cNvPr id="35844" name="Picture 4" descr="back to &#10;Site's homepage"/>
          <p:cNvPicPr>
            <a:picLocks noChangeAspect="1" noChangeArrowheads="1"/>
          </p:cNvPicPr>
          <p:nvPr/>
        </p:nvPicPr>
        <p:blipFill>
          <a:blip r:embed="rId4"/>
          <a:srcRect/>
          <a:stretch>
            <a:fillRect/>
          </a:stretch>
        </p:blipFill>
        <p:spPr bwMode="auto">
          <a:xfrm>
            <a:off x="155575" y="-160338"/>
            <a:ext cx="3476625" cy="333376"/>
          </a:xfrm>
          <a:prstGeom prst="rect">
            <a:avLst/>
          </a:prstGeom>
          <a:noFill/>
        </p:spPr>
      </p:pic>
      <p:pic>
        <p:nvPicPr>
          <p:cNvPr id="35846" name="Picture 6"/>
          <p:cNvPicPr>
            <a:picLocks noChangeAspect="1" noChangeArrowheads="1"/>
          </p:cNvPicPr>
          <p:nvPr/>
        </p:nvPicPr>
        <p:blipFill>
          <a:blip r:embed="rId5"/>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ACTIVITIES WHICH CAN BE FINANCED BY THE EYF</a:t>
            </a:r>
            <a:endParaRPr lang="en-US" sz="2400" dirty="0"/>
          </a:p>
        </p:txBody>
      </p:sp>
      <p:sp>
        <p:nvSpPr>
          <p:cNvPr id="3" name="Content Placeholder 2"/>
          <p:cNvSpPr>
            <a:spLocks noGrp="1"/>
          </p:cNvSpPr>
          <p:nvPr>
            <p:ph idx="1"/>
          </p:nvPr>
        </p:nvSpPr>
        <p:spPr/>
        <p:txBody>
          <a:bodyPr>
            <a:normAutofit fontScale="70000" lnSpcReduction="20000"/>
          </a:bodyPr>
          <a:lstStyle/>
          <a:p>
            <a:pPr>
              <a:buNone/>
            </a:pPr>
            <a:r>
              <a:rPr lang="en-GB" sz="3400" b="1" dirty="0"/>
              <a:t>C. Administration of international non-governmental youth organisations and networks  (Category C)</a:t>
            </a:r>
            <a:endParaRPr lang="en-US" sz="3400" dirty="0"/>
          </a:p>
          <a:p>
            <a:pPr>
              <a:buNone/>
            </a:pPr>
            <a:endParaRPr lang="en-GB" sz="3400" dirty="0" smtClean="0"/>
          </a:p>
          <a:p>
            <a:pPr>
              <a:buNone/>
            </a:pPr>
            <a:r>
              <a:rPr lang="en-GB" sz="3400" dirty="0" smtClean="0"/>
              <a:t>The </a:t>
            </a:r>
            <a:r>
              <a:rPr lang="en-GB" sz="3400" dirty="0"/>
              <a:t>European Youth Foundation may, on an annual basis, grant international non-governmental youth organisations or networks a contribution to cover part of the general administrative costs involved in running their activities at European level</a:t>
            </a:r>
            <a:r>
              <a:rPr lang="en-GB" sz="3400" dirty="0" smtClean="0"/>
              <a:t>.</a:t>
            </a:r>
          </a:p>
          <a:p>
            <a:pPr>
              <a:buNone/>
            </a:pPr>
            <a:endParaRPr lang="en-US" sz="3400" dirty="0"/>
          </a:p>
          <a:p>
            <a:pPr>
              <a:buNone/>
            </a:pPr>
            <a:r>
              <a:rPr lang="en-GB" sz="3400" dirty="0"/>
              <a:t>The Foundation may also contribute to the administrative costs of international non-governmental youth organisations and networks, during a maximum period of </a:t>
            </a:r>
            <a:r>
              <a:rPr lang="en-GB" sz="3400" b="1" dirty="0"/>
              <a:t>three years</a:t>
            </a:r>
            <a:r>
              <a:rPr lang="en-GB" sz="3400" dirty="0"/>
              <a:t>, in order to help them to establish a European structure </a:t>
            </a:r>
            <a:r>
              <a:rPr lang="en-GB" sz="3400" b="1" dirty="0"/>
              <a:t>(Category C </a:t>
            </a:r>
            <a:r>
              <a:rPr lang="en-GB" sz="3400" b="1" dirty="0" err="1"/>
              <a:t>bis</a:t>
            </a:r>
            <a:r>
              <a:rPr lang="en-GB" sz="3400" b="1" dirty="0"/>
              <a:t>).</a:t>
            </a:r>
            <a:endParaRPr lang="en-US" sz="3400" dirty="0"/>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ACTIVITIES WHICH CAN BE FINANCED BY THE EYF</a:t>
            </a:r>
            <a:endParaRPr lang="en-US" sz="2400" dirty="0"/>
          </a:p>
        </p:txBody>
      </p:sp>
      <p:sp>
        <p:nvSpPr>
          <p:cNvPr id="3" name="Content Placeholder 2"/>
          <p:cNvSpPr>
            <a:spLocks noGrp="1"/>
          </p:cNvSpPr>
          <p:nvPr>
            <p:ph idx="1"/>
          </p:nvPr>
        </p:nvSpPr>
        <p:spPr/>
        <p:txBody>
          <a:bodyPr>
            <a:normAutofit fontScale="92500" lnSpcReduction="20000"/>
          </a:bodyPr>
          <a:lstStyle/>
          <a:p>
            <a:pPr>
              <a:buNone/>
            </a:pPr>
            <a:r>
              <a:rPr lang="en-GB" b="1" dirty="0"/>
              <a:t>D. Pilot projects  (Category D</a:t>
            </a:r>
            <a:r>
              <a:rPr lang="en-GB" b="1" dirty="0" smtClean="0"/>
              <a:t>)</a:t>
            </a:r>
          </a:p>
          <a:p>
            <a:pPr>
              <a:buNone/>
            </a:pPr>
            <a:endParaRPr lang="en-US" dirty="0"/>
          </a:p>
          <a:p>
            <a:pPr>
              <a:buNone/>
            </a:pPr>
            <a:r>
              <a:rPr lang="en-GB" dirty="0"/>
              <a:t>Since 1 January 2000, the European Youth Foundation (EYF) is able to provide financial support to pilot projects carried out in the form of meetings between young people or activities other than meetings (documentation, research and publications). </a:t>
            </a:r>
            <a:endParaRPr lang="en-GB" dirty="0" smtClean="0"/>
          </a:p>
          <a:p>
            <a:pPr>
              <a:buNone/>
            </a:pPr>
            <a:endParaRPr lang="en-US" dirty="0"/>
          </a:p>
          <a:p>
            <a:pPr>
              <a:buNone/>
            </a:pPr>
            <a:r>
              <a:rPr lang="en-GB" dirty="0"/>
              <a:t>This facility has been introduced in order to enable the EYF to provide as effective a response as possible to the priority objectives of the Council of Europe's youth policy.</a:t>
            </a:r>
            <a:endParaRPr lang="en-US" dirty="0"/>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t/>
            </a:r>
            <a:br>
              <a:rPr lang="en-GB" sz="4000" dirty="0"/>
            </a:br>
            <a:r>
              <a:rPr lang="en-GB" sz="3100" dirty="0" smtClean="0"/>
              <a:t>Priority </a:t>
            </a:r>
            <a:r>
              <a:rPr lang="en-GB" sz="3100" dirty="0"/>
              <a:t>objectives are: </a:t>
            </a:r>
            <a:r>
              <a:rPr lang="en-US" dirty="0"/>
              <a:t/>
            </a:r>
            <a:br>
              <a:rPr lang="en-US" dirty="0"/>
            </a:br>
            <a:endParaRPr lang="en-US" dirty="0"/>
          </a:p>
        </p:txBody>
      </p:sp>
      <p:sp>
        <p:nvSpPr>
          <p:cNvPr id="3" name="Content Placeholder 2"/>
          <p:cNvSpPr>
            <a:spLocks noGrp="1"/>
          </p:cNvSpPr>
          <p:nvPr>
            <p:ph idx="1"/>
          </p:nvPr>
        </p:nvSpPr>
        <p:spPr>
          <a:xfrm>
            <a:off x="457200" y="1295400"/>
            <a:ext cx="8229600" cy="4830763"/>
          </a:xfrm>
        </p:spPr>
        <p:txBody>
          <a:bodyPr>
            <a:normAutofit fontScale="85000" lnSpcReduction="20000"/>
          </a:bodyPr>
          <a:lstStyle/>
          <a:p>
            <a:pPr lvl="0"/>
            <a:r>
              <a:rPr lang="en-GB" dirty="0"/>
              <a:t>to help young people, particularly </a:t>
            </a:r>
            <a:r>
              <a:rPr lang="en-GB" b="1" dirty="0"/>
              <a:t>disadvantaged young people</a:t>
            </a:r>
            <a:r>
              <a:rPr lang="en-GB" dirty="0"/>
              <a:t>, deal with the challenges facing them and fulfil their own aspirations;  </a:t>
            </a:r>
            <a:endParaRPr lang="en-GB" dirty="0" smtClean="0"/>
          </a:p>
          <a:p>
            <a:pPr lvl="0">
              <a:buNone/>
            </a:pPr>
            <a:endParaRPr lang="en-US" dirty="0"/>
          </a:p>
          <a:p>
            <a:pPr lvl="0"/>
            <a:r>
              <a:rPr lang="en-GB" dirty="0"/>
              <a:t>to encourage </a:t>
            </a:r>
            <a:r>
              <a:rPr lang="en-GB" b="1" dirty="0"/>
              <a:t>new forms</a:t>
            </a:r>
            <a:r>
              <a:rPr lang="en-GB" dirty="0"/>
              <a:t> of youth participation and organisation;  </a:t>
            </a:r>
            <a:endParaRPr lang="en-GB" dirty="0" smtClean="0"/>
          </a:p>
          <a:p>
            <a:pPr lvl="0">
              <a:buNone/>
            </a:pPr>
            <a:endParaRPr lang="en-US" dirty="0"/>
          </a:p>
          <a:p>
            <a:pPr lvl="0"/>
            <a:r>
              <a:rPr lang="en-GB" dirty="0"/>
              <a:t>to make a contribution to social cohesion, including through the fight against exclusion and the prevention of phenomena affecting young people more particularly;  </a:t>
            </a:r>
            <a:endParaRPr lang="en-GB" dirty="0" smtClean="0"/>
          </a:p>
          <a:p>
            <a:pPr lvl="0">
              <a:buNone/>
            </a:pPr>
            <a:endParaRPr lang="en-US" dirty="0"/>
          </a:p>
          <a:p>
            <a:pPr lvl="0"/>
            <a:r>
              <a:rPr lang="en-GB" dirty="0"/>
              <a:t>to adapt and broaden programmes and structures in line with changes in society.</a:t>
            </a:r>
            <a:r>
              <a:rPr lang="en-US" dirty="0"/>
              <a:t> </a:t>
            </a:r>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9906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
            </a:r>
            <a:br>
              <a:rPr lang="en-US" sz="3600" b="1" dirty="0" smtClean="0"/>
            </a:br>
            <a:r>
              <a:rPr lang="en-US" sz="3100" b="1" dirty="0" smtClean="0"/>
              <a:t>NOTE</a:t>
            </a:r>
            <a:r>
              <a:rPr lang="en-US" sz="3100" dirty="0"/>
              <a:t>: </a:t>
            </a:r>
            <a:r>
              <a:rPr lang="en-US" sz="3100" dirty="0" smtClean="0"/>
              <a:t/>
            </a:r>
            <a:br>
              <a:rPr lang="en-US" sz="3100" dirty="0" smtClean="0"/>
            </a:br>
            <a:r>
              <a:rPr lang="en-US" sz="3100" b="1" dirty="0" smtClean="0"/>
              <a:t>The </a:t>
            </a:r>
            <a:r>
              <a:rPr lang="en-US" sz="3100" b="1" dirty="0"/>
              <a:t>following types of activity cannot </a:t>
            </a:r>
            <a:r>
              <a:rPr lang="en-US" sz="3100" b="1" dirty="0" smtClean="0"/>
              <a:t>be financed </a:t>
            </a:r>
            <a:r>
              <a:rPr lang="en-US" sz="3100" b="1" dirty="0"/>
              <a:t>by the EYF:</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lvl="0"/>
            <a:r>
              <a:rPr lang="en-US" dirty="0"/>
              <a:t>operations of a commercial nature </a:t>
            </a:r>
          </a:p>
          <a:p>
            <a:pPr lvl="0"/>
            <a:r>
              <a:rPr lang="en-US" dirty="0"/>
              <a:t>the construction, purchase or equipment of buildings </a:t>
            </a:r>
          </a:p>
          <a:p>
            <a:pPr lvl="0"/>
            <a:r>
              <a:rPr lang="en-US" dirty="0"/>
              <a:t>tourist activities </a:t>
            </a:r>
          </a:p>
          <a:p>
            <a:pPr lvl="0"/>
            <a:r>
              <a:rPr lang="en-US" dirty="0"/>
              <a:t>statutory meetings </a:t>
            </a:r>
          </a:p>
          <a:p>
            <a:pPr lvl="0"/>
            <a:r>
              <a:rPr lang="en-US" dirty="0"/>
              <a:t>activities part of a school or university programme </a:t>
            </a:r>
          </a:p>
          <a:p>
            <a:pPr lvl="0"/>
            <a:r>
              <a:rPr lang="en-US" dirty="0"/>
              <a:t>activities with only a vocational training character </a:t>
            </a:r>
          </a:p>
          <a:p>
            <a:endParaRPr lang="en-US" dirty="0"/>
          </a:p>
        </p:txBody>
      </p:sp>
      <p:pic>
        <p:nvPicPr>
          <p:cNvPr id="4" name="Picture 2"/>
          <p:cNvPicPr>
            <a:picLocks noChangeAspect="1" noChangeArrowheads="1"/>
          </p:cNvPicPr>
          <p:nvPr/>
        </p:nvPicPr>
        <p:blipFill>
          <a:blip r:embed="rId2"/>
          <a:srcRect/>
          <a:stretch>
            <a:fillRect/>
          </a:stretch>
        </p:blipFill>
        <p:spPr bwMode="auto">
          <a:xfrm>
            <a:off x="7239000" y="2286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410200" y="13716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endParaRPr lang="en-GB" b="1" dirty="0" smtClean="0"/>
          </a:p>
          <a:p>
            <a:pPr>
              <a:buNone/>
            </a:pPr>
            <a:endParaRPr lang="en-GB" b="1" dirty="0"/>
          </a:p>
          <a:p>
            <a:pPr>
              <a:buNone/>
            </a:pPr>
            <a:endParaRPr lang="en-GB" b="1" dirty="0" smtClean="0"/>
          </a:p>
          <a:p>
            <a:pPr algn="ctr">
              <a:buNone/>
            </a:pPr>
            <a:r>
              <a:rPr lang="en-GB" b="1" dirty="0" smtClean="0"/>
              <a:t>WHO </a:t>
            </a:r>
            <a:r>
              <a:rPr lang="en-GB" b="1" dirty="0"/>
              <a:t>CAN APPLY FOR AN </a:t>
            </a:r>
            <a:r>
              <a:rPr lang="en-GB" b="1" dirty="0" smtClean="0"/>
              <a:t>EUROPEAN YOUTH FOUNDATION </a:t>
            </a:r>
            <a:r>
              <a:rPr lang="en-GB" b="1" dirty="0"/>
              <a:t>GRANT?</a:t>
            </a:r>
            <a:endParaRPr lang="en-US" dirty="0"/>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t>WHO CAN APPLY FOR AN EYF GRANT?</a:t>
            </a:r>
            <a:r>
              <a:rPr lang="en-US" sz="2800" dirty="0"/>
              <a:t/>
            </a:r>
            <a:br>
              <a:rPr lang="en-US" sz="2800" dirty="0"/>
            </a:br>
            <a:endParaRPr lang="en-US" sz="2800" dirty="0"/>
          </a:p>
        </p:txBody>
      </p:sp>
      <p:sp>
        <p:nvSpPr>
          <p:cNvPr id="3" name="Content Placeholder 2"/>
          <p:cNvSpPr>
            <a:spLocks noGrp="1"/>
          </p:cNvSpPr>
          <p:nvPr>
            <p:ph idx="1"/>
          </p:nvPr>
        </p:nvSpPr>
        <p:spPr/>
        <p:txBody>
          <a:bodyPr/>
          <a:lstStyle/>
          <a:p>
            <a:r>
              <a:rPr lang="en-GB" b="1" dirty="0"/>
              <a:t>An international non governmental youth organisation or </a:t>
            </a:r>
            <a:r>
              <a:rPr lang="en-GB" b="1" dirty="0" smtClean="0"/>
              <a:t>network</a:t>
            </a:r>
          </a:p>
          <a:p>
            <a:pPr>
              <a:buNone/>
            </a:pPr>
            <a:endParaRPr lang="en-US" dirty="0"/>
          </a:p>
          <a:p>
            <a:r>
              <a:rPr lang="en-GB" b="1" dirty="0"/>
              <a:t>A national or local non governmental youth organisation or </a:t>
            </a:r>
            <a:r>
              <a:rPr lang="en-GB" b="1" dirty="0" smtClean="0"/>
              <a:t>network</a:t>
            </a:r>
          </a:p>
          <a:p>
            <a:pPr>
              <a:buNone/>
            </a:pPr>
            <a:endParaRPr lang="en-US" dirty="0"/>
          </a:p>
          <a:p>
            <a:r>
              <a:rPr lang="en-GB" b="1" dirty="0"/>
              <a:t>Non governmental structures involved in youth work</a:t>
            </a:r>
            <a:endParaRPr lang="en-US" dirty="0"/>
          </a:p>
          <a:p>
            <a:endParaRPr lang="en-US" dirty="0"/>
          </a:p>
        </p:txBody>
      </p:sp>
      <p:pic>
        <p:nvPicPr>
          <p:cNvPr id="4" name="Picture 2"/>
          <p:cNvPicPr>
            <a:picLocks noChangeAspect="1" noChangeArrowheads="1"/>
          </p:cNvPicPr>
          <p:nvPr/>
        </p:nvPicPr>
        <p:blipFill>
          <a:blip r:embed="rId2"/>
          <a:srcRect/>
          <a:stretch>
            <a:fillRect/>
          </a:stretch>
        </p:blipFill>
        <p:spPr bwMode="auto">
          <a:xfrm>
            <a:off x="7391400" y="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334000" y="9144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endParaRPr lang="en-GB" b="1" dirty="0" smtClean="0"/>
          </a:p>
          <a:p>
            <a:pPr>
              <a:buNone/>
            </a:pPr>
            <a:endParaRPr lang="en-GB" b="1" dirty="0"/>
          </a:p>
          <a:p>
            <a:pPr>
              <a:buNone/>
            </a:pPr>
            <a:endParaRPr lang="en-GB" b="1" dirty="0" smtClean="0"/>
          </a:p>
          <a:p>
            <a:pPr algn="ctr">
              <a:buNone/>
            </a:pPr>
            <a:r>
              <a:rPr lang="en-GB" b="1" dirty="0" smtClean="0"/>
              <a:t>PROCEDURE </a:t>
            </a:r>
            <a:r>
              <a:rPr lang="en-GB" b="1" dirty="0"/>
              <a:t>FOR </a:t>
            </a:r>
            <a:r>
              <a:rPr lang="en-GB" b="1" dirty="0" smtClean="0"/>
              <a:t>SUBMITTING </a:t>
            </a:r>
            <a:r>
              <a:rPr lang="en-GB" b="1" dirty="0"/>
              <a:t>APPLICATIONS </a:t>
            </a:r>
            <a:endParaRPr lang="en-GB" b="1" dirty="0" smtClean="0"/>
          </a:p>
          <a:p>
            <a:pPr algn="ctr">
              <a:buNone/>
            </a:pPr>
            <a:r>
              <a:rPr lang="en-GB" b="1" dirty="0" smtClean="0"/>
              <a:t>TO THE </a:t>
            </a:r>
            <a:r>
              <a:rPr lang="en-GB" b="1" dirty="0" smtClean="0"/>
              <a:t>EUROPEAN YOUTH FOUNDATION </a:t>
            </a:r>
            <a:endParaRPr lang="en-US" dirty="0"/>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dirty="0" smtClean="0"/>
              <a:t/>
            </a:r>
            <a:br>
              <a:rPr lang="en-GB" sz="3600" b="1" dirty="0" smtClean="0"/>
            </a:br>
            <a:r>
              <a:rPr lang="en-GB" sz="2700" b="1" dirty="0" smtClean="0"/>
              <a:t>PROCEDURE </a:t>
            </a:r>
            <a:r>
              <a:rPr lang="en-GB" sz="2700" b="1" dirty="0"/>
              <a:t>FOR SUBMITTING APPLICATIONS TO THE EYF</a:t>
            </a:r>
            <a:r>
              <a:rPr lang="en-US" sz="2700" dirty="0"/>
              <a:t/>
            </a:r>
            <a:br>
              <a:rPr lang="en-US" sz="2700" dirty="0"/>
            </a:br>
            <a:endParaRPr lang="en-US" sz="2700" dirty="0"/>
          </a:p>
        </p:txBody>
      </p:sp>
      <p:sp>
        <p:nvSpPr>
          <p:cNvPr id="3" name="Content Placeholder 2"/>
          <p:cNvSpPr>
            <a:spLocks noGrp="1"/>
          </p:cNvSpPr>
          <p:nvPr>
            <p:ph idx="1"/>
          </p:nvPr>
        </p:nvSpPr>
        <p:spPr/>
        <p:txBody>
          <a:bodyPr>
            <a:normAutofit fontScale="85000" lnSpcReduction="20000"/>
          </a:bodyPr>
          <a:lstStyle/>
          <a:p>
            <a:pPr>
              <a:buNone/>
            </a:pPr>
            <a:endParaRPr lang="en-GB" dirty="0" smtClean="0"/>
          </a:p>
          <a:p>
            <a:pPr>
              <a:buNone/>
            </a:pPr>
            <a:r>
              <a:rPr lang="en-GB" dirty="0" smtClean="0"/>
              <a:t>On </a:t>
            </a:r>
            <a:r>
              <a:rPr lang="en-GB" dirty="0"/>
              <a:t>10 March 2004</a:t>
            </a:r>
            <a:r>
              <a:rPr lang="en-GB" b="1" dirty="0"/>
              <a:t> </a:t>
            </a:r>
            <a:r>
              <a:rPr lang="en-GB" dirty="0"/>
              <a:t>the European Youth Foundation introduced a computerised system to manage the registration of youth NGOs, grant applications and follow up. </a:t>
            </a:r>
            <a:endParaRPr lang="en-GB" dirty="0" smtClean="0"/>
          </a:p>
          <a:p>
            <a:pPr>
              <a:buNone/>
            </a:pPr>
            <a:endParaRPr lang="en-GB" dirty="0"/>
          </a:p>
          <a:p>
            <a:pPr>
              <a:buNone/>
            </a:pPr>
            <a:r>
              <a:rPr lang="en-GB" dirty="0" smtClean="0"/>
              <a:t>On </a:t>
            </a:r>
            <a:r>
              <a:rPr lang="en-GB" dirty="0"/>
              <a:t>the web site of the EYF, youth NGOs can register with the EYF, submit their projects online and monitor the progress of the applications and the administrative follow up. </a:t>
            </a:r>
            <a:endParaRPr lang="en-US" dirty="0"/>
          </a:p>
          <a:p>
            <a:pPr>
              <a:buNone/>
            </a:pPr>
            <a:r>
              <a:rPr lang="en-US" dirty="0"/>
              <a:t> </a:t>
            </a:r>
          </a:p>
          <a:p>
            <a:pPr>
              <a:buNone/>
            </a:pPr>
            <a:r>
              <a:rPr lang="en-GB" dirty="0"/>
              <a:t>The system is accessible via the following browsers: Internet Explorer versions 5.0 and 6.0, Netscape version 7.0.</a:t>
            </a:r>
            <a:endParaRPr lang="en-US" dirty="0"/>
          </a:p>
          <a:p>
            <a:pPr>
              <a:buNone/>
            </a:pPr>
            <a:endParaRPr lang="en-US" dirty="0"/>
          </a:p>
        </p:txBody>
      </p:sp>
      <p:pic>
        <p:nvPicPr>
          <p:cNvPr id="4" name="Picture 2"/>
          <p:cNvPicPr>
            <a:picLocks noChangeAspect="1" noChangeArrowheads="1"/>
          </p:cNvPicPr>
          <p:nvPr/>
        </p:nvPicPr>
        <p:blipFill>
          <a:blip r:embed="rId2"/>
          <a:srcRect/>
          <a:stretch>
            <a:fillRect/>
          </a:stretch>
        </p:blipFill>
        <p:spPr bwMode="auto">
          <a:xfrm>
            <a:off x="7391400" y="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486400" y="9144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GB" sz="3600" b="1" dirty="0" smtClean="0"/>
              <a:t/>
            </a:r>
            <a:br>
              <a:rPr lang="en-GB" sz="3600" b="1" dirty="0" smtClean="0"/>
            </a:br>
            <a:r>
              <a:rPr lang="en-GB" sz="2700" b="1" dirty="0" smtClean="0"/>
              <a:t>FOR YOUTH NGOs AND NETWORKS WHICH ARE FIRST-TIME APPLICANTS TO THE EYF</a:t>
            </a:r>
            <a:r>
              <a:rPr lang="en-GB" sz="2700" dirty="0" smtClean="0"/>
              <a:t> </a:t>
            </a:r>
            <a:r>
              <a:rPr lang="en-US" dirty="0" smtClean="0"/>
              <a:t/>
            </a:r>
            <a:br>
              <a:rPr lang="en-US" dirty="0" smtClean="0"/>
            </a:br>
            <a:endParaRPr lang="en-US" dirty="0"/>
          </a:p>
        </p:txBody>
      </p:sp>
      <p:sp>
        <p:nvSpPr>
          <p:cNvPr id="3" name="Content Placeholder 2"/>
          <p:cNvSpPr>
            <a:spLocks noGrp="1"/>
          </p:cNvSpPr>
          <p:nvPr>
            <p:ph idx="1"/>
          </p:nvPr>
        </p:nvSpPr>
        <p:spPr>
          <a:xfrm>
            <a:off x="457200" y="1524000"/>
            <a:ext cx="8229600" cy="4602163"/>
          </a:xfrm>
        </p:spPr>
        <p:txBody>
          <a:bodyPr>
            <a:normAutofit/>
          </a:bodyPr>
          <a:lstStyle/>
          <a:p>
            <a:pPr>
              <a:buNone/>
            </a:pPr>
            <a:endParaRPr lang="en-US" dirty="0"/>
          </a:p>
          <a:p>
            <a:pPr>
              <a:buNone/>
            </a:pPr>
            <a:r>
              <a:rPr lang="en-GB" b="1" dirty="0"/>
              <a:t>The first step for youth NGOs is to register with the EYF </a:t>
            </a:r>
            <a:r>
              <a:rPr lang="en-GB" dirty="0"/>
              <a:t>www.eyf.coe.int</a:t>
            </a:r>
            <a:r>
              <a:rPr lang="en-GB" b="1" dirty="0"/>
              <a:t> (go to </a:t>
            </a:r>
            <a:r>
              <a:rPr lang="en-GB" b="1" dirty="0">
                <a:hlinkClick r:id="rId2"/>
              </a:rPr>
              <a:t>How to register</a:t>
            </a:r>
            <a:r>
              <a:rPr lang="en-GB" b="1" dirty="0"/>
              <a:t>)</a:t>
            </a:r>
            <a:endParaRPr lang="en-US" dirty="0"/>
          </a:p>
          <a:p>
            <a:pPr>
              <a:buNone/>
            </a:pPr>
            <a:r>
              <a:rPr lang="en-GB" dirty="0"/>
              <a:t> </a:t>
            </a:r>
            <a:endParaRPr lang="en-US" dirty="0"/>
          </a:p>
          <a:p>
            <a:pPr>
              <a:buNone/>
            </a:pPr>
            <a:r>
              <a:rPr lang="en-GB" dirty="0"/>
              <a:t>Without a correctly filled in registration form that </a:t>
            </a:r>
            <a:r>
              <a:rPr lang="en-GB" b="1" u="sng" dirty="0"/>
              <a:t>has been validated by the Secretariat</a:t>
            </a:r>
            <a:r>
              <a:rPr lang="en-GB" dirty="0"/>
              <a:t>, organisations will not be able to submit their applications online. </a:t>
            </a:r>
            <a:endParaRPr lang="en-US" dirty="0"/>
          </a:p>
          <a:p>
            <a:endParaRPr lang="en-US" dirty="0"/>
          </a:p>
        </p:txBody>
      </p:sp>
      <p:pic>
        <p:nvPicPr>
          <p:cNvPr id="4" name="Picture 2"/>
          <p:cNvPicPr>
            <a:picLocks noChangeAspect="1" noChangeArrowheads="1"/>
          </p:cNvPicPr>
          <p:nvPr/>
        </p:nvPicPr>
        <p:blipFill>
          <a:blip r:embed="rId3"/>
          <a:srcRect/>
          <a:stretch>
            <a:fillRect/>
          </a:stretch>
        </p:blipFill>
        <p:spPr bwMode="auto">
          <a:xfrm>
            <a:off x="7467600" y="762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4"/>
          <a:srcRect/>
          <a:stretch>
            <a:fillRect/>
          </a:stretch>
        </p:blipFill>
        <p:spPr bwMode="auto">
          <a:xfrm>
            <a:off x="5334000" y="12192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a:t> </a:t>
            </a:r>
          </a:p>
          <a:p>
            <a:pPr>
              <a:buNone/>
            </a:pPr>
            <a:endParaRPr lang="en-US" b="1" dirty="0" smtClean="0"/>
          </a:p>
          <a:p>
            <a:pPr>
              <a:buNone/>
            </a:pPr>
            <a:endParaRPr lang="en-US" b="1" dirty="0"/>
          </a:p>
          <a:p>
            <a:pPr algn="ctr">
              <a:buNone/>
            </a:pPr>
            <a:r>
              <a:rPr lang="en-US" b="1" dirty="0" smtClean="0"/>
              <a:t>DEADLINES </a:t>
            </a:r>
            <a:r>
              <a:rPr lang="en-US" b="1" dirty="0"/>
              <a:t>FOR SUBMITTING APPLICATIONS</a:t>
            </a:r>
          </a:p>
          <a:p>
            <a:pPr>
              <a:buNone/>
            </a:pPr>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GB" dirty="0" smtClean="0"/>
          </a:p>
          <a:p>
            <a:pPr>
              <a:buNone/>
            </a:pPr>
            <a:endParaRPr lang="en-GB" dirty="0"/>
          </a:p>
          <a:p>
            <a:endParaRPr lang="en-GB" dirty="0" smtClean="0"/>
          </a:p>
          <a:p>
            <a:pPr algn="ctr">
              <a:buNone/>
            </a:pPr>
            <a:r>
              <a:rPr lang="en-GB" sz="4000" dirty="0" smtClean="0"/>
              <a:t>What </a:t>
            </a:r>
            <a:r>
              <a:rPr lang="en-GB" sz="4000" dirty="0"/>
              <a:t>is </a:t>
            </a:r>
            <a:r>
              <a:rPr lang="en-US" sz="4000" dirty="0"/>
              <a:t>European Youth Foundation?</a:t>
            </a:r>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br>
              <a:rPr lang="en-US" dirty="0"/>
            </a:br>
            <a:r>
              <a:rPr lang="en-US" sz="2700" b="1" dirty="0"/>
              <a:t>DEADLINES FOR SUBMITTING APPLICATIONS</a:t>
            </a:r>
            <a:r>
              <a:rPr lang="en-US" b="1" dirty="0"/>
              <a:t/>
            </a:r>
            <a:br>
              <a:rPr lang="en-US" b="1" dirty="0"/>
            </a:br>
            <a:endParaRPr lang="en-US" dirty="0"/>
          </a:p>
        </p:txBody>
      </p:sp>
      <p:sp>
        <p:nvSpPr>
          <p:cNvPr id="3" name="Content Placeholder 2"/>
          <p:cNvSpPr>
            <a:spLocks noGrp="1"/>
          </p:cNvSpPr>
          <p:nvPr>
            <p:ph idx="1"/>
          </p:nvPr>
        </p:nvSpPr>
        <p:spPr/>
        <p:txBody>
          <a:bodyPr/>
          <a:lstStyle/>
          <a:p>
            <a:pPr>
              <a:buNone/>
            </a:pPr>
            <a:endParaRPr lang="en-GB" b="1" dirty="0" smtClean="0"/>
          </a:p>
          <a:p>
            <a:pPr>
              <a:buNone/>
            </a:pPr>
            <a:r>
              <a:rPr lang="en-GB" b="1" dirty="0" smtClean="0"/>
              <a:t>1 February</a:t>
            </a:r>
          </a:p>
          <a:p>
            <a:pPr>
              <a:buNone/>
            </a:pPr>
            <a:endParaRPr lang="en-US" dirty="0"/>
          </a:p>
          <a:p>
            <a:pPr lvl="0"/>
            <a:r>
              <a:rPr lang="en-GB" dirty="0"/>
              <a:t>for requests for EYF administrative grants (Categories C and C </a:t>
            </a:r>
            <a:r>
              <a:rPr lang="en-GB" dirty="0" err="1"/>
              <a:t>bis</a:t>
            </a:r>
            <a:r>
              <a:rPr lang="en-GB" dirty="0"/>
              <a:t>) concerning the current year. </a:t>
            </a:r>
            <a:endParaRPr lang="en-US" dirty="0"/>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
            </a:r>
            <a:br>
              <a:rPr lang="en-US" sz="3600" b="1" dirty="0" smtClean="0"/>
            </a:br>
            <a:r>
              <a:rPr lang="en-US" sz="2700" b="1" dirty="0" smtClean="0"/>
              <a:t>DEADLINES </a:t>
            </a:r>
            <a:r>
              <a:rPr lang="en-US" sz="2700" b="1" dirty="0"/>
              <a:t>FOR SUBMITTING APPLICATIONS</a:t>
            </a:r>
            <a:r>
              <a:rPr lang="en-US" b="1" dirty="0"/>
              <a:t/>
            </a:r>
            <a:br>
              <a:rPr lang="en-US" b="1" dirty="0"/>
            </a:br>
            <a:endParaRPr lang="en-US" dirty="0"/>
          </a:p>
        </p:txBody>
      </p:sp>
      <p:sp>
        <p:nvSpPr>
          <p:cNvPr id="3" name="Content Placeholder 2"/>
          <p:cNvSpPr>
            <a:spLocks noGrp="1"/>
          </p:cNvSpPr>
          <p:nvPr>
            <p:ph idx="1"/>
          </p:nvPr>
        </p:nvSpPr>
        <p:spPr/>
        <p:txBody>
          <a:bodyPr>
            <a:normAutofit/>
          </a:bodyPr>
          <a:lstStyle/>
          <a:p>
            <a:pPr>
              <a:buNone/>
            </a:pPr>
            <a:r>
              <a:rPr lang="en-GB" b="1" dirty="0"/>
              <a:t>1 April	</a:t>
            </a:r>
            <a:endParaRPr lang="en-GB" b="1" dirty="0" smtClean="0"/>
          </a:p>
          <a:p>
            <a:pPr>
              <a:buNone/>
            </a:pPr>
            <a:endParaRPr lang="en-US" b="1" dirty="0"/>
          </a:p>
          <a:p>
            <a:pPr lvl="0"/>
            <a:r>
              <a:rPr lang="en-GB" dirty="0"/>
              <a:t>for Category A and B activities of the EYF taking place between 1 January and 30 June </a:t>
            </a:r>
            <a:r>
              <a:rPr lang="en-US" dirty="0"/>
              <a:t>of the following year. </a:t>
            </a:r>
            <a:endParaRPr lang="en-US" dirty="0" smtClean="0"/>
          </a:p>
          <a:p>
            <a:pPr lvl="0">
              <a:buNone/>
            </a:pPr>
            <a:endParaRPr lang="en-US" dirty="0"/>
          </a:p>
          <a:p>
            <a:pPr lvl="0"/>
            <a:r>
              <a:rPr lang="en-GB" dirty="0"/>
              <a:t>for activities to be held in co-operation with the European Youth Centres (study sessions) </a:t>
            </a:r>
            <a:r>
              <a:rPr lang="en-US" dirty="0"/>
              <a:t>in the first semester of the following year</a:t>
            </a:r>
            <a:r>
              <a:rPr lang="en-GB" dirty="0"/>
              <a:t> (please contact the European Youth Centres).</a:t>
            </a:r>
            <a:r>
              <a:rPr lang="en-US" dirty="0"/>
              <a:t> </a:t>
            </a:r>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
            </a:r>
            <a:br>
              <a:rPr lang="en-US" sz="3600" b="1" dirty="0" smtClean="0"/>
            </a:br>
            <a:r>
              <a:rPr lang="en-US" sz="2700" b="1" dirty="0" smtClean="0"/>
              <a:t>DEADLINES </a:t>
            </a:r>
            <a:r>
              <a:rPr lang="en-US" sz="2700" b="1" dirty="0"/>
              <a:t>FOR SUBMITTING APPLICATIONS</a:t>
            </a:r>
            <a:r>
              <a:rPr lang="en-US" b="1" dirty="0"/>
              <a:t/>
            </a:r>
            <a:br>
              <a:rPr lang="en-US" b="1" dirty="0"/>
            </a:br>
            <a:endParaRPr lang="en-US" dirty="0"/>
          </a:p>
        </p:txBody>
      </p:sp>
      <p:sp>
        <p:nvSpPr>
          <p:cNvPr id="3" name="Content Placeholder 2"/>
          <p:cNvSpPr>
            <a:spLocks noGrp="1"/>
          </p:cNvSpPr>
          <p:nvPr>
            <p:ph idx="1"/>
          </p:nvPr>
        </p:nvSpPr>
        <p:spPr/>
        <p:txBody>
          <a:bodyPr>
            <a:normAutofit/>
          </a:bodyPr>
          <a:lstStyle/>
          <a:p>
            <a:pPr>
              <a:buNone/>
            </a:pPr>
            <a:r>
              <a:rPr lang="en-GB" b="1" dirty="0"/>
              <a:t>1 </a:t>
            </a:r>
            <a:r>
              <a:rPr lang="en-GB" b="1" dirty="0" smtClean="0"/>
              <a:t>October</a:t>
            </a:r>
          </a:p>
          <a:p>
            <a:pPr>
              <a:buNone/>
            </a:pPr>
            <a:endParaRPr lang="en-US" dirty="0"/>
          </a:p>
          <a:p>
            <a:pPr lvl="0"/>
            <a:r>
              <a:rPr lang="en-GB" dirty="0"/>
              <a:t>for Category A and B activities of the EYF taking place between 1 April and 31 December </a:t>
            </a:r>
            <a:r>
              <a:rPr lang="en-US" dirty="0"/>
              <a:t>of the following year. </a:t>
            </a:r>
            <a:endParaRPr lang="en-US" dirty="0" smtClean="0"/>
          </a:p>
          <a:p>
            <a:pPr lvl="0">
              <a:buNone/>
            </a:pPr>
            <a:endParaRPr lang="en-US" dirty="0"/>
          </a:p>
          <a:p>
            <a:pPr lvl="0"/>
            <a:r>
              <a:rPr lang="en-GB" dirty="0"/>
              <a:t>for activities to be held in co-operation with the European Youth Centres (study sessions) </a:t>
            </a:r>
            <a:r>
              <a:rPr lang="en-US" dirty="0"/>
              <a:t>in the second semester of the following year</a:t>
            </a:r>
            <a:r>
              <a:rPr lang="en-GB" dirty="0"/>
              <a:t> (contact the European Youth Centres). </a:t>
            </a:r>
            <a:endParaRPr lang="en-US" dirty="0"/>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
            </a:r>
            <a:br>
              <a:rPr lang="en-US" sz="3600" b="1" dirty="0" smtClean="0"/>
            </a:br>
            <a:r>
              <a:rPr lang="en-US" sz="2700" b="1" dirty="0" smtClean="0"/>
              <a:t>DEADLINES </a:t>
            </a:r>
            <a:r>
              <a:rPr lang="en-US" sz="2700" b="1" dirty="0"/>
              <a:t>FOR SUBMITTING APPLICATIONS</a:t>
            </a:r>
            <a:r>
              <a:rPr lang="en-US" b="1" dirty="0"/>
              <a:t/>
            </a:r>
            <a:br>
              <a:rPr lang="en-US" b="1" dirty="0"/>
            </a:br>
            <a:endParaRPr lang="en-US" dirty="0"/>
          </a:p>
        </p:txBody>
      </p:sp>
      <p:sp>
        <p:nvSpPr>
          <p:cNvPr id="3" name="Content Placeholder 2"/>
          <p:cNvSpPr>
            <a:spLocks noGrp="1"/>
          </p:cNvSpPr>
          <p:nvPr>
            <p:ph idx="1"/>
          </p:nvPr>
        </p:nvSpPr>
        <p:spPr>
          <a:xfrm>
            <a:off x="457200" y="1219200"/>
            <a:ext cx="8229600" cy="4906963"/>
          </a:xfrm>
        </p:spPr>
        <p:txBody>
          <a:bodyPr>
            <a:normAutofit fontScale="70000" lnSpcReduction="20000"/>
          </a:bodyPr>
          <a:lstStyle/>
          <a:p>
            <a:endParaRPr lang="en-GB" dirty="0" smtClean="0"/>
          </a:p>
          <a:p>
            <a:pPr>
              <a:buNone/>
            </a:pPr>
            <a:r>
              <a:rPr lang="en-GB" dirty="0" smtClean="0"/>
              <a:t>There </a:t>
            </a:r>
            <a:r>
              <a:rPr lang="en-GB" dirty="0"/>
              <a:t>are no fixed deadlines for pilot project applications or first (ad hoc) applications to the EYF, which may be submitted at any time. However, according to the decision of the Programming Committee on Youth (the decision-making body), </a:t>
            </a:r>
            <a:r>
              <a:rPr lang="en-GB" b="1" dirty="0"/>
              <a:t>all ad hoc applications including pilot projects should be submitted at least three months prior to the beginning of the activity</a:t>
            </a:r>
            <a:r>
              <a:rPr lang="en-GB" dirty="0"/>
              <a:t> in order to allow a proper assessment. </a:t>
            </a:r>
            <a:endParaRPr lang="en-GB" dirty="0" smtClean="0"/>
          </a:p>
          <a:p>
            <a:pPr>
              <a:buNone/>
            </a:pPr>
            <a:endParaRPr lang="en-US" dirty="0"/>
          </a:p>
          <a:p>
            <a:pPr>
              <a:buNone/>
            </a:pPr>
            <a:r>
              <a:rPr lang="en-GB" dirty="0"/>
              <a:t>Bodies interested in submitting applications to the European Youth Centres are asked to consult the website of the Directorate of Youth and Sport </a:t>
            </a:r>
            <a:r>
              <a:rPr lang="en-US" dirty="0"/>
              <a:t>(</a:t>
            </a:r>
            <a:r>
              <a:rPr lang="en-GB" dirty="0">
                <a:hlinkClick r:id="rId2"/>
              </a:rPr>
              <a:t>http://www.coe.int/Youth</a:t>
            </a:r>
            <a:r>
              <a:rPr lang="en-GB" dirty="0" smtClean="0">
                <a:hlinkClick r:id="rId2"/>
              </a:rPr>
              <a:t>/</a:t>
            </a:r>
            <a:r>
              <a:rPr lang="en-GB" u="sng" dirty="0" smtClean="0"/>
              <a:t>)</a:t>
            </a:r>
            <a:r>
              <a:rPr lang="en-GB" dirty="0" smtClean="0"/>
              <a:t>.</a:t>
            </a:r>
          </a:p>
          <a:p>
            <a:pPr>
              <a:buNone/>
            </a:pPr>
            <a:endParaRPr lang="en-US" sz="3400" dirty="0"/>
          </a:p>
          <a:p>
            <a:pPr>
              <a:buNone/>
            </a:pPr>
            <a:r>
              <a:rPr lang="en-US" dirty="0"/>
              <a:t>Organizations submitting applications to the European Youth Foundation have to follow </a:t>
            </a:r>
            <a:r>
              <a:rPr lang="en-US" dirty="0" smtClean="0"/>
              <a:t>the </a:t>
            </a:r>
            <a:r>
              <a:rPr lang="en-US" u="sng" dirty="0" smtClean="0"/>
              <a:t>online procedure</a:t>
            </a:r>
            <a:r>
              <a:rPr lang="en-US" dirty="0" smtClean="0">
                <a:solidFill>
                  <a:schemeClr val="tx1">
                    <a:lumMod val="95000"/>
                    <a:lumOff val="5000"/>
                  </a:schemeClr>
                </a:solidFill>
              </a:rPr>
              <a:t>.</a:t>
            </a:r>
            <a:endParaRPr lang="en-US" dirty="0">
              <a:solidFill>
                <a:schemeClr val="tx1">
                  <a:lumMod val="95000"/>
                  <a:lumOff val="5000"/>
                </a:schemeClr>
              </a:solidFill>
            </a:endParaRPr>
          </a:p>
          <a:p>
            <a:endParaRPr lang="en-US" dirty="0"/>
          </a:p>
        </p:txBody>
      </p:sp>
      <p:pic>
        <p:nvPicPr>
          <p:cNvPr id="4" name="Picture 2"/>
          <p:cNvPicPr>
            <a:picLocks noChangeAspect="1" noChangeArrowheads="1"/>
          </p:cNvPicPr>
          <p:nvPr/>
        </p:nvPicPr>
        <p:blipFill>
          <a:blip r:embed="rId3"/>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4"/>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3600" dirty="0" smtClean="0"/>
              <a:t>Useful </a:t>
            </a:r>
            <a:r>
              <a:rPr lang="en-US" sz="3600" dirty="0"/>
              <a:t>info:</a:t>
            </a:r>
            <a:r>
              <a:rPr lang="en-US" dirty="0"/>
              <a:t/>
            </a:r>
            <a:br>
              <a:rPr lang="en-US" dirty="0"/>
            </a:br>
            <a:endParaRPr lang="en-US" dirty="0"/>
          </a:p>
        </p:txBody>
      </p:sp>
      <p:sp>
        <p:nvSpPr>
          <p:cNvPr id="3" name="Content Placeholder 2"/>
          <p:cNvSpPr>
            <a:spLocks noGrp="1"/>
          </p:cNvSpPr>
          <p:nvPr>
            <p:ph idx="1"/>
          </p:nvPr>
        </p:nvSpPr>
        <p:spPr>
          <a:xfrm>
            <a:off x="457200" y="1143000"/>
            <a:ext cx="8229600" cy="4983163"/>
          </a:xfrm>
        </p:spPr>
        <p:txBody>
          <a:bodyPr>
            <a:normAutofit fontScale="62500" lnSpcReduction="20000"/>
          </a:bodyPr>
          <a:lstStyle/>
          <a:p>
            <a:endParaRPr lang="en-GB" dirty="0" smtClean="0"/>
          </a:p>
          <a:p>
            <a:pPr>
              <a:buNone/>
            </a:pPr>
            <a:r>
              <a:rPr lang="en-GB" dirty="0" smtClean="0"/>
              <a:t>Grant </a:t>
            </a:r>
            <a:r>
              <a:rPr lang="en-GB" dirty="0"/>
              <a:t>applications are considered first by the EYF Secretariat, which ensures that the applications are complete and sufficiently well documented. </a:t>
            </a:r>
            <a:endParaRPr lang="en-GB" dirty="0" smtClean="0"/>
          </a:p>
          <a:p>
            <a:pPr>
              <a:buNone/>
            </a:pPr>
            <a:endParaRPr lang="en-US" dirty="0"/>
          </a:p>
          <a:p>
            <a:pPr>
              <a:buNone/>
            </a:pPr>
            <a:r>
              <a:rPr lang="en-GB" dirty="0"/>
              <a:t>To be supported, activities should contribute to the priorities and the programmes of the objectives of the Council of Europe's youth sector</a:t>
            </a:r>
            <a:r>
              <a:rPr lang="en-GB" dirty="0" smtClean="0"/>
              <a:t>.</a:t>
            </a:r>
          </a:p>
          <a:p>
            <a:pPr>
              <a:buNone/>
            </a:pPr>
            <a:endParaRPr lang="en-US" dirty="0"/>
          </a:p>
          <a:p>
            <a:pPr>
              <a:buNone/>
            </a:pPr>
            <a:r>
              <a:rPr lang="en-GB" dirty="0"/>
              <a:t>In addition, especially for Category A projects, the Secretariat checks to what extent the application corresponds to certain criteria. These include</a:t>
            </a:r>
            <a:r>
              <a:rPr lang="en-GB" dirty="0" smtClean="0"/>
              <a:t>:</a:t>
            </a:r>
          </a:p>
          <a:p>
            <a:pPr>
              <a:buNone/>
            </a:pPr>
            <a:endParaRPr lang="en-US" dirty="0"/>
          </a:p>
          <a:p>
            <a:pPr lvl="0"/>
            <a:r>
              <a:rPr lang="en-GB" dirty="0"/>
              <a:t>clearly set out educational aims and learning objectives</a:t>
            </a:r>
            <a:endParaRPr lang="en-US" dirty="0"/>
          </a:p>
          <a:p>
            <a:pPr lvl="0"/>
            <a:r>
              <a:rPr lang="en-GB" dirty="0"/>
              <a:t>coherent and feasible budget</a:t>
            </a:r>
            <a:endParaRPr lang="en-US" dirty="0"/>
          </a:p>
          <a:p>
            <a:pPr lvl="0"/>
            <a:r>
              <a:rPr lang="en-GB" dirty="0"/>
              <a:t>geographical balance of participants</a:t>
            </a:r>
            <a:endParaRPr lang="en-US" dirty="0"/>
          </a:p>
          <a:p>
            <a:pPr lvl="0"/>
            <a:r>
              <a:rPr lang="en-GB" dirty="0"/>
              <a:t>international preparatory team</a:t>
            </a:r>
            <a:endParaRPr lang="en-US" dirty="0"/>
          </a:p>
          <a:p>
            <a:pPr lvl="0"/>
            <a:r>
              <a:rPr lang="en-GB" dirty="0"/>
              <a:t>multiplying effect.</a:t>
            </a:r>
            <a:endParaRPr lang="en-US" dirty="0"/>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
            </a:r>
            <a:br>
              <a:rPr lang="en-US" sz="3600" b="1" dirty="0" smtClean="0"/>
            </a:br>
            <a:r>
              <a:rPr lang="en-US" sz="3600" b="1" dirty="0" smtClean="0"/>
              <a:t>For </a:t>
            </a:r>
            <a:r>
              <a:rPr lang="en-US" sz="3600" b="1" dirty="0"/>
              <a:t>more info contact the EYF</a:t>
            </a:r>
            <a:r>
              <a:rPr lang="en-US" b="1" dirty="0"/>
              <a:t/>
            </a:r>
            <a:br>
              <a:rPr lang="en-US" b="1" dirty="0"/>
            </a:b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GB" b="1" dirty="0"/>
              <a:t>European Youth </a:t>
            </a:r>
            <a:r>
              <a:rPr lang="en-GB" b="1" dirty="0" smtClean="0"/>
              <a:t>Foundation</a:t>
            </a:r>
          </a:p>
          <a:p>
            <a:pPr>
              <a:buNone/>
            </a:pPr>
            <a:endParaRPr lang="en-GB" b="1" dirty="0" smtClean="0"/>
          </a:p>
          <a:p>
            <a:pPr>
              <a:buNone/>
            </a:pPr>
            <a:r>
              <a:rPr lang="en-GB" dirty="0" smtClean="0"/>
              <a:t>Directorate </a:t>
            </a:r>
            <a:r>
              <a:rPr lang="en-GB" dirty="0"/>
              <a:t>of Youth and Sport</a:t>
            </a:r>
            <a:endParaRPr lang="en-US" dirty="0"/>
          </a:p>
          <a:p>
            <a:pPr>
              <a:buNone/>
            </a:pPr>
            <a:r>
              <a:rPr lang="en-GB" dirty="0"/>
              <a:t>Council of </a:t>
            </a:r>
            <a:r>
              <a:rPr lang="en-GB" dirty="0" smtClean="0"/>
              <a:t>Europe</a:t>
            </a:r>
          </a:p>
          <a:p>
            <a:pPr>
              <a:buNone/>
            </a:pPr>
            <a:r>
              <a:rPr lang="en-GB" dirty="0" smtClean="0"/>
              <a:t>30</a:t>
            </a:r>
            <a:r>
              <a:rPr lang="en-GB" dirty="0"/>
              <a:t>, rue Pierre de </a:t>
            </a:r>
            <a:r>
              <a:rPr lang="en-GB" dirty="0" smtClean="0"/>
              <a:t>Coubertin</a:t>
            </a:r>
          </a:p>
          <a:p>
            <a:pPr>
              <a:buNone/>
            </a:pPr>
            <a:r>
              <a:rPr lang="en-GB" dirty="0" smtClean="0"/>
              <a:t>F- </a:t>
            </a:r>
            <a:r>
              <a:rPr lang="en-GB" dirty="0"/>
              <a:t>67000 </a:t>
            </a:r>
            <a:r>
              <a:rPr lang="en-GB" dirty="0" smtClean="0"/>
              <a:t>Strasbourg</a:t>
            </a:r>
          </a:p>
          <a:p>
            <a:pPr>
              <a:buNone/>
            </a:pPr>
            <a:r>
              <a:rPr lang="en-GB" dirty="0" smtClean="0"/>
              <a:t>Tel</a:t>
            </a:r>
            <a:r>
              <a:rPr lang="en-GB" dirty="0"/>
              <a:t>: (33) 03 88 41 20 </a:t>
            </a:r>
            <a:r>
              <a:rPr lang="en-GB" dirty="0" smtClean="0"/>
              <a:t>19</a:t>
            </a:r>
          </a:p>
          <a:p>
            <a:pPr>
              <a:buNone/>
            </a:pPr>
            <a:r>
              <a:rPr lang="en-GB" dirty="0" smtClean="0"/>
              <a:t>Fax</a:t>
            </a:r>
            <a:r>
              <a:rPr lang="en-GB" dirty="0"/>
              <a:t>: (33) 03 90 21 49 </a:t>
            </a:r>
            <a:r>
              <a:rPr lang="en-GB" dirty="0" smtClean="0"/>
              <a:t>64</a:t>
            </a:r>
          </a:p>
          <a:p>
            <a:pPr>
              <a:buNone/>
            </a:pPr>
            <a:r>
              <a:rPr lang="en-GB" dirty="0" smtClean="0"/>
              <a:t>E-mail</a:t>
            </a:r>
            <a:r>
              <a:rPr lang="en-GB" dirty="0"/>
              <a:t>: </a:t>
            </a:r>
            <a:r>
              <a:rPr lang="en-GB" dirty="0">
                <a:hlinkClick r:id="rId2"/>
              </a:rPr>
              <a:t>eyf@coe.int</a:t>
            </a:r>
            <a:endParaRPr lang="en-US" dirty="0"/>
          </a:p>
          <a:p>
            <a:pPr>
              <a:buNone/>
            </a:pPr>
            <a:r>
              <a:rPr lang="en-GB" dirty="0"/>
              <a:t>www.eyf.coe.int</a:t>
            </a:r>
            <a:endParaRPr lang="en-US" dirty="0"/>
          </a:p>
          <a:p>
            <a:endParaRPr lang="en-US" dirty="0"/>
          </a:p>
        </p:txBody>
      </p:sp>
      <p:pic>
        <p:nvPicPr>
          <p:cNvPr id="4" name="Picture 2"/>
          <p:cNvPicPr>
            <a:picLocks noChangeAspect="1" noChangeArrowheads="1"/>
          </p:cNvPicPr>
          <p:nvPr/>
        </p:nvPicPr>
        <p:blipFill>
          <a:blip r:embed="rId3"/>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4"/>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3600" dirty="0" smtClean="0"/>
              <a:t>Thank you for your attention...</a:t>
            </a:r>
            <a:br>
              <a:rPr lang="en-US" sz="3600" dirty="0" smtClean="0"/>
            </a:br>
            <a:r>
              <a:rPr lang="en-US" dirty="0" smtClean="0"/>
              <a:t/>
            </a:r>
            <a:br>
              <a:rPr lang="en-US" dirty="0" smtClean="0"/>
            </a:b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286000" y="2209800"/>
            <a:ext cx="4572000" cy="3429000"/>
          </a:xfrm>
          <a:prstGeom prst="rect">
            <a:avLst/>
          </a:prstGeom>
          <a:noFill/>
          <a:ln w="9525">
            <a:noFill/>
            <a:miter lim="800000"/>
            <a:headEnd/>
            <a:tailEnd/>
          </a:ln>
          <a:effectLst/>
        </p:spPr>
      </p:pic>
      <p:sp>
        <p:nvSpPr>
          <p:cNvPr id="1027" name="Rectangle 3"/>
          <p:cNvSpPr>
            <a:spLocks noChangeArrowheads="1"/>
          </p:cNvSpPr>
          <p:nvPr/>
        </p:nvSpPr>
        <p:spPr bwMode="auto">
          <a:xfrm>
            <a:off x="0" y="0"/>
            <a:ext cx="8991600"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hlinkClick r:id="rId3"/>
            </a:endParaRPr>
          </a:p>
          <a:p>
            <a:pPr marL="0" marR="0" lvl="0" indent="0" algn="l" defTabSz="914400" rtl="0" eaLnBrk="1" fontAlgn="base" latinLnBrk="0" hangingPunct="1">
              <a:lnSpc>
                <a:spcPct val="100000"/>
              </a:lnSpc>
              <a:spcBef>
                <a:spcPct val="0"/>
              </a:spcBef>
              <a:spcAft>
                <a:spcPct val="0"/>
              </a:spcAft>
              <a:buClrTx/>
              <a:buSzTx/>
              <a:buFontTx/>
              <a:buNone/>
              <a:tabLst/>
            </a:pPr>
            <a:endParaRPr lang="en-US" sz="1000" dirty="0">
              <a:solidFill>
                <a:srgbClr val="000000"/>
              </a:solidFill>
              <a:latin typeface="Arial" pitchFamily="34" charset="0"/>
              <a:ea typeface="Times New Roman" pitchFamily="18" charset="0"/>
              <a:cs typeface="Times New Roman" pitchFamily="18" charset="0"/>
              <a:hlinkClick r:id="rId3"/>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rgbClr val="000000"/>
              </a:solidFill>
              <a:effectLst/>
              <a:latin typeface="Gill Sans MT" pitchFamily="34" charset="0"/>
              <a:ea typeface="Times New Roman" pitchFamily="18" charset="0"/>
              <a:cs typeface="Times New Roman" pitchFamily="18" charset="0"/>
              <a:hlinkClick r:id="rId3"/>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000000"/>
                </a:solidFill>
                <a:effectLst/>
                <a:latin typeface="Gill Sans MT" pitchFamily="34" charset="0"/>
                <a:ea typeface="Times New Roman" pitchFamily="18" charset="0"/>
                <a:cs typeface="Times New Roman" pitchFamily="18" charset="0"/>
                <a:hlinkClick r:id="rId3"/>
              </a:rPr>
              <a:t>http://trainers.salto-youth.net/NebojsaDjeric/</a:t>
            </a:r>
            <a:endParaRPr kumimoji="0" lang="en-US" sz="2800" b="0" i="0" u="none" strike="noStrike" cap="none" normalizeH="0" baseline="0" dirty="0" smtClean="0">
              <a:ln>
                <a:noFill/>
              </a:ln>
              <a:solidFill>
                <a:schemeClr val="tx1"/>
              </a:solidFill>
              <a:effectLst/>
              <a:latin typeface="Gill Sans MT" pitchFamily="34" charset="0"/>
            </a:endParaRPr>
          </a:p>
        </p:txBody>
      </p:sp>
      <p:pic>
        <p:nvPicPr>
          <p:cNvPr id="6" name="Picture 2"/>
          <p:cNvPicPr>
            <a:picLocks noChangeAspect="1" noChangeArrowheads="1"/>
          </p:cNvPicPr>
          <p:nvPr/>
        </p:nvPicPr>
        <p:blipFill>
          <a:blip r:embed="rId4"/>
          <a:srcRect/>
          <a:stretch>
            <a:fillRect/>
          </a:stretch>
        </p:blipFill>
        <p:spPr bwMode="auto">
          <a:xfrm>
            <a:off x="7315200" y="228600"/>
            <a:ext cx="1247775" cy="342900"/>
          </a:xfrm>
          <a:prstGeom prst="rect">
            <a:avLst/>
          </a:prstGeom>
          <a:noFill/>
          <a:ln w="9525">
            <a:noFill/>
            <a:miter lim="800000"/>
            <a:headEnd/>
            <a:tailEnd/>
          </a:ln>
          <a:effectLst/>
        </p:spPr>
      </p:pic>
      <p:pic>
        <p:nvPicPr>
          <p:cNvPr id="7" name="Picture 6"/>
          <p:cNvPicPr>
            <a:picLocks noChangeAspect="1" noChangeArrowheads="1"/>
          </p:cNvPicPr>
          <p:nvPr/>
        </p:nvPicPr>
        <p:blipFill>
          <a:blip r:embed="rId5"/>
          <a:srcRect/>
          <a:stretch>
            <a:fillRect/>
          </a:stretch>
        </p:blipFill>
        <p:spPr bwMode="auto">
          <a:xfrm>
            <a:off x="5181600" y="9144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GB" dirty="0" smtClean="0"/>
          </a:p>
          <a:p>
            <a:endParaRPr lang="en-GB" dirty="0"/>
          </a:p>
          <a:p>
            <a:pPr>
              <a:buNone/>
            </a:pPr>
            <a:r>
              <a:rPr lang="en-GB" dirty="0" smtClean="0"/>
              <a:t>The </a:t>
            </a:r>
            <a:r>
              <a:rPr lang="en-US" b="1" dirty="0"/>
              <a:t>European Youth Foundation (EYF)</a:t>
            </a:r>
            <a:r>
              <a:rPr lang="en-US" dirty="0"/>
              <a:t> is a </a:t>
            </a:r>
            <a:r>
              <a:rPr lang="en-US" dirty="0" smtClean="0"/>
              <a:t>fund established </a:t>
            </a:r>
            <a:r>
              <a:rPr lang="en-US" dirty="0"/>
              <a:t>in 1972 by the Council of Europe to provide financial support for European youth activities. </a:t>
            </a:r>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budget</a:t>
            </a:r>
            <a:br>
              <a:rPr lang="en-US" dirty="0"/>
            </a:br>
            <a:endParaRPr lang="en-US" dirty="0"/>
          </a:p>
        </p:txBody>
      </p:sp>
      <p:sp>
        <p:nvSpPr>
          <p:cNvPr id="3" name="Content Placeholder 2"/>
          <p:cNvSpPr>
            <a:spLocks noGrp="1"/>
          </p:cNvSpPr>
          <p:nvPr>
            <p:ph idx="1"/>
          </p:nvPr>
        </p:nvSpPr>
        <p:spPr/>
        <p:txBody>
          <a:bodyPr/>
          <a:lstStyle/>
          <a:p>
            <a:endParaRPr lang="en-US" dirty="0" smtClean="0"/>
          </a:p>
          <a:p>
            <a:pPr>
              <a:buNone/>
            </a:pPr>
            <a:endParaRPr lang="en-US" dirty="0"/>
          </a:p>
          <a:p>
            <a:pPr>
              <a:buNone/>
            </a:pPr>
            <a:r>
              <a:rPr lang="en-US" dirty="0" smtClean="0"/>
              <a:t>Annual </a:t>
            </a:r>
            <a:r>
              <a:rPr lang="en-US" dirty="0"/>
              <a:t>budget is approximately 3 million Euros. Since 1972, more than 300 000 young people, aged between 15 and 30 and mostly from member states, have benefited directly from EYF-supported activities. </a:t>
            </a:r>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The purpose of EYF</a:t>
            </a:r>
            <a:r>
              <a:rPr lang="en-US" dirty="0"/>
              <a:t/>
            </a:r>
            <a:br>
              <a:rPr lang="en-US" dirty="0"/>
            </a:br>
            <a:endParaRPr lang="en-US" dirty="0"/>
          </a:p>
        </p:txBody>
      </p:sp>
      <p:sp>
        <p:nvSpPr>
          <p:cNvPr id="3" name="Content Placeholder 2"/>
          <p:cNvSpPr>
            <a:spLocks noGrp="1"/>
          </p:cNvSpPr>
          <p:nvPr>
            <p:ph idx="1"/>
          </p:nvPr>
        </p:nvSpPr>
        <p:spPr/>
        <p:txBody>
          <a:bodyPr/>
          <a:lstStyle/>
          <a:p>
            <a:pPr>
              <a:buNone/>
            </a:pPr>
            <a:r>
              <a:rPr lang="en-GB" dirty="0" smtClean="0"/>
              <a:t>    Its </a:t>
            </a:r>
            <a:r>
              <a:rPr lang="en-GB" dirty="0"/>
              <a:t>purpose is to encourage co-operation among young people in Europe by providing financial support to such European youth activities which serve the promotion of peace, understanding and co-operation in a spirit of respect for the Council of Europe's fundamental values such as human rights, democracy, tolerance and solidarity. </a:t>
            </a:r>
            <a:endParaRPr lang="en-US" dirty="0"/>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a:t>The financial support for activities</a:t>
            </a:r>
            <a:r>
              <a:rPr lang="en-US" sz="2400" dirty="0"/>
              <a:t/>
            </a:r>
            <a:br>
              <a:rPr lang="en-US" sz="2400" dirty="0"/>
            </a:br>
            <a:endParaRPr lang="en-US" sz="2400" dirty="0"/>
          </a:p>
        </p:txBody>
      </p:sp>
      <p:sp>
        <p:nvSpPr>
          <p:cNvPr id="3" name="Content Placeholder 2"/>
          <p:cNvSpPr>
            <a:spLocks noGrp="1"/>
          </p:cNvSpPr>
          <p:nvPr>
            <p:ph idx="1"/>
          </p:nvPr>
        </p:nvSpPr>
        <p:spPr>
          <a:xfrm>
            <a:off x="457200" y="1295400"/>
            <a:ext cx="8229600" cy="4830763"/>
          </a:xfrm>
        </p:spPr>
        <p:txBody>
          <a:bodyPr>
            <a:normAutofit fontScale="70000" lnSpcReduction="20000"/>
          </a:bodyPr>
          <a:lstStyle/>
          <a:p>
            <a:pPr>
              <a:buNone/>
            </a:pPr>
            <a:r>
              <a:rPr lang="en-GB" dirty="0"/>
              <a:t>The EYF thus provides financial support to the following types </a:t>
            </a:r>
            <a:r>
              <a:rPr lang="en-GB" dirty="0" smtClean="0"/>
              <a:t>of activity undertaken </a:t>
            </a:r>
            <a:r>
              <a:rPr lang="en-GB" dirty="0"/>
              <a:t>by non-governmental youth organisations or networks or by other non-governmental structures involved in areas of youth work relevant to the Council of Europe's youth policies and work: </a:t>
            </a:r>
            <a:endParaRPr lang="en-GB" dirty="0" smtClean="0"/>
          </a:p>
          <a:p>
            <a:pPr>
              <a:buNone/>
            </a:pPr>
            <a:endParaRPr lang="en-US" dirty="0"/>
          </a:p>
          <a:p>
            <a:pPr lvl="0"/>
            <a:r>
              <a:rPr lang="en-US" dirty="0"/>
              <a:t>educational, social, cultural and humanitarian activities of a European character;</a:t>
            </a:r>
          </a:p>
          <a:p>
            <a:pPr lvl="0"/>
            <a:r>
              <a:rPr lang="en-US" dirty="0"/>
              <a:t>activities aiming at strengthening peace and co-operation in Europe;</a:t>
            </a:r>
          </a:p>
          <a:p>
            <a:pPr lvl="0"/>
            <a:r>
              <a:rPr lang="en-US" dirty="0"/>
              <a:t>activities designed to promote closer co-operation and better understanding among young people in Europe, particularly by developing the exchange of information;</a:t>
            </a:r>
          </a:p>
          <a:p>
            <a:pPr lvl="0"/>
            <a:r>
              <a:rPr lang="en-US" dirty="0"/>
              <a:t>activities intended to stimulate mutual aid in Europe and in the developing countries for cultural, educational and social purposes;</a:t>
            </a:r>
          </a:p>
          <a:p>
            <a:pPr lvl="0"/>
            <a:r>
              <a:rPr lang="en-US" dirty="0"/>
              <a:t>studies, research and documentation on youth matters.</a:t>
            </a:r>
          </a:p>
          <a:p>
            <a:endParaRPr lang="en-US" dirty="0"/>
          </a:p>
        </p:txBody>
      </p:sp>
      <p:pic>
        <p:nvPicPr>
          <p:cNvPr id="4" name="Picture 2"/>
          <p:cNvPicPr>
            <a:picLocks noChangeAspect="1" noChangeArrowheads="1"/>
          </p:cNvPicPr>
          <p:nvPr/>
        </p:nvPicPr>
        <p:blipFill>
          <a:blip r:embed="rId2"/>
          <a:srcRect/>
          <a:stretch>
            <a:fillRect/>
          </a:stretch>
        </p:blipFill>
        <p:spPr bwMode="auto">
          <a:xfrm>
            <a:off x="73914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9144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a:t> </a:t>
            </a:r>
          </a:p>
          <a:p>
            <a:pPr>
              <a:buNone/>
            </a:pPr>
            <a:endParaRPr lang="en-US" b="1" dirty="0" smtClean="0"/>
          </a:p>
          <a:p>
            <a:pPr>
              <a:buNone/>
            </a:pPr>
            <a:endParaRPr lang="en-US" b="1" dirty="0"/>
          </a:p>
          <a:p>
            <a:pPr algn="ctr">
              <a:buNone/>
            </a:pPr>
            <a:r>
              <a:rPr lang="en-US" b="1" dirty="0" smtClean="0"/>
              <a:t>ACTIVITIES </a:t>
            </a:r>
            <a:r>
              <a:rPr lang="en-US" b="1" dirty="0"/>
              <a:t>WHICH CAN BE FINANCED BY THE </a:t>
            </a:r>
            <a:r>
              <a:rPr lang="en-US" b="1" dirty="0" smtClean="0"/>
              <a:t>EUROPEAN YOUTH FOUNDATION</a:t>
            </a:r>
            <a:endParaRPr lang="en-US" b="1" dirty="0"/>
          </a:p>
          <a:p>
            <a:pPr>
              <a:buNone/>
            </a:pPr>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0668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sz="2700" b="1" dirty="0" smtClean="0"/>
              <a:t>ACTIVITIES WHICH CAN BE FINANCED BY THE EYF</a:t>
            </a:r>
            <a:br>
              <a:rPr lang="en-US" sz="2700" b="1" dirty="0" smtClean="0"/>
            </a:br>
            <a:endParaRPr lang="en-US" sz="2700" dirty="0"/>
          </a:p>
        </p:txBody>
      </p:sp>
      <p:sp>
        <p:nvSpPr>
          <p:cNvPr id="3" name="Content Placeholder 2"/>
          <p:cNvSpPr>
            <a:spLocks noGrp="1"/>
          </p:cNvSpPr>
          <p:nvPr>
            <p:ph idx="1"/>
          </p:nvPr>
        </p:nvSpPr>
        <p:spPr/>
        <p:txBody>
          <a:bodyPr/>
          <a:lstStyle/>
          <a:p>
            <a:pPr>
              <a:buNone/>
            </a:pPr>
            <a:endParaRPr lang="en-GB" b="1" dirty="0" smtClean="0"/>
          </a:p>
          <a:p>
            <a:pPr marL="514350" indent="-514350">
              <a:buAutoNum type="alphaUcPeriod"/>
            </a:pPr>
            <a:r>
              <a:rPr lang="en-GB" b="1" dirty="0" smtClean="0"/>
              <a:t>International </a:t>
            </a:r>
            <a:r>
              <a:rPr lang="en-GB" b="1" dirty="0"/>
              <a:t>youth meetings  (Category A</a:t>
            </a:r>
            <a:r>
              <a:rPr lang="en-GB" b="1" dirty="0" smtClean="0"/>
              <a:t>)</a:t>
            </a:r>
          </a:p>
          <a:p>
            <a:pPr marL="514350" indent="-514350">
              <a:buNone/>
            </a:pPr>
            <a:endParaRPr lang="en-US" dirty="0"/>
          </a:p>
          <a:p>
            <a:r>
              <a:rPr lang="en-GB" dirty="0"/>
              <a:t>The EYF may provide financial support for organising international youth meetings for youth leaders, including seminars, conferences, workshops, camps, festivals, etc. </a:t>
            </a:r>
            <a:endParaRPr lang="en-US" dirty="0"/>
          </a:p>
          <a:p>
            <a:endParaRPr lang="en-US" dirty="0"/>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11430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smtClean="0"/>
              <a:t>ACTIVITIES WHICH CAN BE FINANCED BY THE EYF</a:t>
            </a:r>
            <a:endParaRPr lang="en-US" sz="2000" dirty="0"/>
          </a:p>
        </p:txBody>
      </p:sp>
      <p:sp>
        <p:nvSpPr>
          <p:cNvPr id="3" name="Content Placeholder 2"/>
          <p:cNvSpPr>
            <a:spLocks noGrp="1"/>
          </p:cNvSpPr>
          <p:nvPr>
            <p:ph idx="1"/>
          </p:nvPr>
        </p:nvSpPr>
        <p:spPr>
          <a:xfrm>
            <a:off x="457200" y="1371600"/>
            <a:ext cx="8229600" cy="4754563"/>
          </a:xfrm>
        </p:spPr>
        <p:txBody>
          <a:bodyPr>
            <a:normAutofit fontScale="62500" lnSpcReduction="20000"/>
          </a:bodyPr>
          <a:lstStyle/>
          <a:p>
            <a:pPr>
              <a:buNone/>
            </a:pPr>
            <a:r>
              <a:rPr lang="en-GB" b="1" dirty="0"/>
              <a:t>B. Youth activities other than meetings  (Category B)</a:t>
            </a:r>
            <a:endParaRPr lang="en-US" dirty="0"/>
          </a:p>
          <a:p>
            <a:pPr>
              <a:buNone/>
            </a:pPr>
            <a:endParaRPr lang="en-GB" dirty="0" smtClean="0"/>
          </a:p>
          <a:p>
            <a:pPr>
              <a:buNone/>
            </a:pPr>
            <a:r>
              <a:rPr lang="en-GB" dirty="0" smtClean="0"/>
              <a:t>Apart </a:t>
            </a:r>
            <a:r>
              <a:rPr lang="en-GB" dirty="0"/>
              <a:t>from meetings, the types of youth activities eligible for EYF financial support are studies, research projects and the production of information and documentation on youth issues. In this category the Foundation may support, for example: </a:t>
            </a:r>
            <a:endParaRPr lang="en-US" dirty="0"/>
          </a:p>
          <a:p>
            <a:pPr>
              <a:buFontTx/>
              <a:buChar char="-"/>
            </a:pPr>
            <a:r>
              <a:rPr lang="en-GB" dirty="0" smtClean="0"/>
              <a:t>specialised </a:t>
            </a:r>
            <a:r>
              <a:rPr lang="en-GB" dirty="0"/>
              <a:t>publications (such as training manuals</a:t>
            </a:r>
            <a:r>
              <a:rPr lang="en-GB" dirty="0" smtClean="0"/>
              <a:t>);</a:t>
            </a:r>
          </a:p>
          <a:p>
            <a:pPr>
              <a:buFontTx/>
              <a:buChar char="-"/>
            </a:pPr>
            <a:r>
              <a:rPr lang="en-GB" dirty="0" smtClean="0"/>
              <a:t>newsletters </a:t>
            </a:r>
            <a:r>
              <a:rPr lang="en-GB" dirty="0"/>
              <a:t>or magazines produced by international youth organisations </a:t>
            </a:r>
            <a:r>
              <a:rPr lang="en-GB" dirty="0" smtClean="0"/>
              <a:t>or </a:t>
            </a:r>
            <a:r>
              <a:rPr lang="en-GB" dirty="0"/>
              <a:t>networks</a:t>
            </a:r>
            <a:r>
              <a:rPr lang="en-GB" dirty="0" smtClean="0"/>
              <a:t>;</a:t>
            </a:r>
          </a:p>
          <a:p>
            <a:pPr>
              <a:buFontTx/>
              <a:buChar char="-"/>
            </a:pPr>
            <a:r>
              <a:rPr lang="en-GB" dirty="0" smtClean="0"/>
              <a:t>information </a:t>
            </a:r>
            <a:r>
              <a:rPr lang="en-GB" dirty="0"/>
              <a:t>campaigns</a:t>
            </a:r>
            <a:r>
              <a:rPr lang="en-GB" dirty="0" smtClean="0"/>
              <a:t>;</a:t>
            </a:r>
          </a:p>
          <a:p>
            <a:pPr>
              <a:buFontTx/>
              <a:buChar char="-"/>
            </a:pPr>
            <a:r>
              <a:rPr lang="en-GB" dirty="0" smtClean="0"/>
              <a:t>exhibitions </a:t>
            </a:r>
            <a:r>
              <a:rPr lang="en-GB" dirty="0"/>
              <a:t>and the production of audio-visual materials etc</a:t>
            </a:r>
            <a:r>
              <a:rPr lang="en-GB" dirty="0" smtClean="0"/>
              <a:t>;</a:t>
            </a:r>
          </a:p>
          <a:p>
            <a:pPr>
              <a:buFontTx/>
              <a:buChar char="-"/>
            </a:pPr>
            <a:r>
              <a:rPr lang="en-GB" dirty="0" smtClean="0"/>
              <a:t>the </a:t>
            </a:r>
            <a:r>
              <a:rPr lang="en-GB" dirty="0"/>
              <a:t>development of websites or the production of CD-ROMs</a:t>
            </a:r>
            <a:r>
              <a:rPr lang="en-GB" dirty="0" smtClean="0"/>
              <a:t>;</a:t>
            </a:r>
          </a:p>
          <a:p>
            <a:pPr>
              <a:buFontTx/>
              <a:buChar char="-"/>
            </a:pPr>
            <a:r>
              <a:rPr lang="en-GB" dirty="0" smtClean="0"/>
              <a:t>the </a:t>
            </a:r>
            <a:r>
              <a:rPr lang="en-GB" dirty="0"/>
              <a:t>production of posters, badges and stickers</a:t>
            </a:r>
            <a:r>
              <a:rPr lang="en-GB" dirty="0" smtClean="0"/>
              <a:t>;</a:t>
            </a:r>
          </a:p>
          <a:p>
            <a:pPr>
              <a:buFontTx/>
              <a:buChar char="-"/>
            </a:pPr>
            <a:r>
              <a:rPr lang="en-GB" dirty="0" smtClean="0"/>
              <a:t>research </a:t>
            </a:r>
            <a:r>
              <a:rPr lang="en-GB" dirty="0"/>
              <a:t>projects on youth-related issues. </a:t>
            </a:r>
            <a:endParaRPr lang="en-GB" dirty="0" smtClean="0"/>
          </a:p>
          <a:p>
            <a:pPr>
              <a:buNone/>
            </a:pPr>
            <a:endParaRPr lang="en-US" dirty="0"/>
          </a:p>
          <a:p>
            <a:pPr>
              <a:buNone/>
            </a:pPr>
            <a:r>
              <a:rPr lang="en-GB" dirty="0"/>
              <a:t>In the same category, the EYF can also grant study visits enabling youth organisations and networks to make new contacts in Europe and thus extend partnerships and develop co-operation.</a:t>
            </a:r>
            <a:endParaRPr lang="en-US" dirty="0"/>
          </a:p>
          <a:p>
            <a:endParaRPr lang="en-US" dirty="0"/>
          </a:p>
        </p:txBody>
      </p:sp>
      <p:pic>
        <p:nvPicPr>
          <p:cNvPr id="4" name="Picture 2"/>
          <p:cNvPicPr>
            <a:picLocks noChangeAspect="1" noChangeArrowheads="1"/>
          </p:cNvPicPr>
          <p:nvPr/>
        </p:nvPicPr>
        <p:blipFill>
          <a:blip r:embed="rId2"/>
          <a:srcRect/>
          <a:stretch>
            <a:fillRect/>
          </a:stretch>
        </p:blipFill>
        <p:spPr bwMode="auto">
          <a:xfrm>
            <a:off x="7315200" y="304800"/>
            <a:ext cx="1247775" cy="342900"/>
          </a:xfrm>
          <a:prstGeom prst="rect">
            <a:avLst/>
          </a:prstGeom>
          <a:noFill/>
          <a:ln w="9525">
            <a:noFill/>
            <a:miter lim="800000"/>
            <a:headEnd/>
            <a:tailEnd/>
          </a:ln>
          <a:effectLst/>
        </p:spPr>
      </p:pic>
      <p:pic>
        <p:nvPicPr>
          <p:cNvPr id="5" name="Picture 6"/>
          <p:cNvPicPr>
            <a:picLocks noChangeAspect="1" noChangeArrowheads="1"/>
          </p:cNvPicPr>
          <p:nvPr/>
        </p:nvPicPr>
        <p:blipFill>
          <a:blip r:embed="rId3"/>
          <a:srcRect/>
          <a:stretch>
            <a:fillRect/>
          </a:stretch>
        </p:blipFill>
        <p:spPr bwMode="auto">
          <a:xfrm>
            <a:off x="5181600" y="990600"/>
            <a:ext cx="3543300" cy="38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86</TotalTime>
  <Words>830</Words>
  <Application>Microsoft Office PowerPoint</Application>
  <PresentationFormat>On-screen Show (4:3)</PresentationFormat>
  <Paragraphs>192</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Apex</vt:lpstr>
      <vt:lpstr>Slide 1</vt:lpstr>
      <vt:lpstr>Slide 2</vt:lpstr>
      <vt:lpstr>Slide 3</vt:lpstr>
      <vt:lpstr>The budget </vt:lpstr>
      <vt:lpstr>The purpose of EYF </vt:lpstr>
      <vt:lpstr>The financial support for activities </vt:lpstr>
      <vt:lpstr>Slide 7</vt:lpstr>
      <vt:lpstr> ACTIVITIES WHICH CAN BE FINANCED BY THE EYF </vt:lpstr>
      <vt:lpstr>ACTIVITIES WHICH CAN BE FINANCED BY THE EYF</vt:lpstr>
      <vt:lpstr>ACTIVITIES WHICH CAN BE FINANCED BY THE EYF</vt:lpstr>
      <vt:lpstr>ACTIVITIES WHICH CAN BE FINANCED BY THE EYF</vt:lpstr>
      <vt:lpstr> Priority objectives are:  </vt:lpstr>
      <vt:lpstr> NOTE:  The following types of activity cannot be financed by the EYF: </vt:lpstr>
      <vt:lpstr>Slide 14</vt:lpstr>
      <vt:lpstr>WHO CAN APPLY FOR AN EYF GRANT? </vt:lpstr>
      <vt:lpstr>Slide 16</vt:lpstr>
      <vt:lpstr> PROCEDURE FOR SUBMITTING APPLICATIONS TO THE EYF </vt:lpstr>
      <vt:lpstr> FOR YOUTH NGOs AND NETWORKS WHICH ARE FIRST-TIME APPLICANTS TO THE EYF  </vt:lpstr>
      <vt:lpstr>Slide 19</vt:lpstr>
      <vt:lpstr>  DEADLINES FOR SUBMITTING APPLICATIONS </vt:lpstr>
      <vt:lpstr> DEADLINES FOR SUBMITTING APPLICATIONS </vt:lpstr>
      <vt:lpstr> DEADLINES FOR SUBMITTING APPLICATIONS </vt:lpstr>
      <vt:lpstr> DEADLINES FOR SUBMITTING APPLICATIONS </vt:lpstr>
      <vt:lpstr> Useful info: </vt:lpstr>
      <vt:lpstr> For more info contact the EYF </vt:lpstr>
      <vt:lpstr>     Thank you for your attention...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Miroslav Segrt</dc:creator>
  <cp:lastModifiedBy>Miroslav Segrt</cp:lastModifiedBy>
  <cp:revision>13</cp:revision>
  <dcterms:created xsi:type="dcterms:W3CDTF">2010-06-17T19:05:33Z</dcterms:created>
  <dcterms:modified xsi:type="dcterms:W3CDTF">2010-06-17T20:32:11Z</dcterms:modified>
</cp:coreProperties>
</file>